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Roboto"/>
      <p:regular r:id="rId27"/>
      <p:bold r:id="rId28"/>
      <p:italic r:id="rId29"/>
      <p:boldItalic r:id="rId30"/>
    </p:embeddedFont>
    <p:embeddedFont>
      <p:font typeface="La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font" Target="fonts/Roboto-boldItalic.fntdata"/><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6.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4df35e51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4df35e51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4df35e519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4df35e519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4df35e519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4df35e519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4df35e519e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4df35e519e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4dea0cb85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4dea0cb85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4dea0cb851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4dea0cb851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46ee7dff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46ee7dff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4defa4bcc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4defa4bcc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8b4c1dd2c4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8b4c1dd2c4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our outline. So we have </a:t>
            </a:r>
            <a:r>
              <a:rPr lang="en"/>
              <a:t>already got some pages like homepage, … done by now.  Firstly we will briefly talk about our user stories, And next we will demonstrate these along with the corresponding design principles that applied to them.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8b4c1dd2c4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8b4c1dd2c4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the reason why we are going to build our high-fidelity prototypes is because w</a:t>
            </a:r>
            <a:r>
              <a:rPr lang="en"/>
              <a:t>e have such user stories in our previous design, as you see they mainly focus on different functions like job searching, notification and accessibility. So in order to give our user the ideal user journey, we are continuing work onto our design.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Visibility</a:t>
            </a:r>
            <a:r>
              <a:rPr lang="en"/>
              <a:t> - Can I see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Mapping - Where am I and where can I go?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Feedback - what am I doing now?</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51622d5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51622d5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Perceivable: perceivable information and user interface </a:t>
            </a:r>
            <a:endParaRPr/>
          </a:p>
          <a:p>
            <a:pPr indent="0" lvl="0" marL="0" rtl="0" algn="l">
              <a:spcBef>
                <a:spcPts val="0"/>
              </a:spcBef>
              <a:spcAft>
                <a:spcPts val="0"/>
              </a:spcAft>
              <a:buNone/>
            </a:pPr>
            <a:r>
              <a:rPr lang="en"/>
              <a:t>● Text alternatives for non-text content. </a:t>
            </a:r>
            <a:endParaRPr/>
          </a:p>
          <a:p>
            <a:pPr indent="0" lvl="0" marL="0" rtl="0" algn="l">
              <a:spcBef>
                <a:spcPts val="0"/>
              </a:spcBef>
              <a:spcAft>
                <a:spcPts val="0"/>
              </a:spcAft>
              <a:buNone/>
            </a:pPr>
            <a:r>
              <a:rPr lang="en"/>
              <a:t>● Captions and other alternatives for multimedia. </a:t>
            </a:r>
            <a:endParaRPr/>
          </a:p>
          <a:p>
            <a:pPr indent="0" lvl="0" marL="0" rtl="0" algn="l">
              <a:spcBef>
                <a:spcPts val="0"/>
              </a:spcBef>
              <a:spcAft>
                <a:spcPts val="0"/>
              </a:spcAft>
              <a:buNone/>
            </a:pPr>
            <a:r>
              <a:rPr lang="en"/>
              <a:t>● Content can be presented in different ways. </a:t>
            </a:r>
            <a:endParaRPr/>
          </a:p>
          <a:p>
            <a:pPr indent="0" lvl="0" marL="0" rtl="0" algn="l">
              <a:spcBef>
                <a:spcPts val="0"/>
              </a:spcBef>
              <a:spcAft>
                <a:spcPts val="0"/>
              </a:spcAft>
              <a:buNone/>
            </a:pPr>
            <a:r>
              <a:rPr lang="en"/>
              <a:t>● Design content that is easy to see and hear. </a:t>
            </a:r>
            <a:endParaRPr/>
          </a:p>
          <a:p>
            <a:pPr indent="0" lvl="0" marL="0" rtl="0" algn="l">
              <a:spcBef>
                <a:spcPts val="0"/>
              </a:spcBef>
              <a:spcAft>
                <a:spcPts val="0"/>
              </a:spcAft>
              <a:buNone/>
            </a:pPr>
            <a:r>
              <a:rPr lang="en"/>
              <a:t>● UI controls should have text labels that describe their purpose. Example: Captions provided for live audio content. </a:t>
            </a:r>
            <a:endParaRPr/>
          </a:p>
          <a:p>
            <a:pPr indent="0" lvl="0" marL="0" rtl="0" algn="l">
              <a:spcBef>
                <a:spcPts val="0"/>
              </a:spcBef>
              <a:spcAft>
                <a:spcPts val="0"/>
              </a:spcAft>
              <a:buNone/>
            </a:pPr>
            <a:r>
              <a:rPr b="1" lang="en"/>
              <a:t>Key point: Can users use their available senses to detect the content?</a:t>
            </a:r>
            <a:endParaRPr b="1"/>
          </a:p>
          <a:p>
            <a:pPr indent="0" lvl="0" marL="0" rtl="0" algn="l">
              <a:spcBef>
                <a:spcPts val="0"/>
              </a:spcBef>
              <a:spcAft>
                <a:spcPts val="0"/>
              </a:spcAft>
              <a:buNone/>
            </a:pPr>
            <a:r>
              <a:rPr lang="en"/>
              <a:t>Operable : Users can easily navigate and determine where they are. ● Users can use different input modalities beyond keyboard.</a:t>
            </a:r>
            <a:endParaRPr/>
          </a:p>
          <a:p>
            <a:pPr indent="0" lvl="0" marL="0" rtl="0" algn="l">
              <a:spcBef>
                <a:spcPts val="0"/>
              </a:spcBef>
              <a:spcAft>
                <a:spcPts val="0"/>
              </a:spcAft>
              <a:buNone/>
            </a:pPr>
            <a:r>
              <a:rPr b="1" lang="en"/>
              <a:t>Key point: Can users execute the required interactions easily?</a:t>
            </a:r>
            <a:endParaRPr b="1"/>
          </a:p>
          <a:p>
            <a:pPr indent="0" lvl="0" marL="0" rtl="0" algn="l">
              <a:spcBef>
                <a:spcPts val="0"/>
              </a:spcBef>
              <a:spcAft>
                <a:spcPts val="0"/>
              </a:spcAft>
              <a:buNone/>
            </a:pPr>
            <a:r>
              <a:rPr lang="en"/>
              <a:t>Understandable information and user interface ● Text is readable and understandable. ● Content is presented in predictable ways. ● Navigation and controls work in predictable ways. ● Users are helped to avoid and correct mistakes.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4defa4bcc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4defa4bcc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4defa4bcc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4defa4bcc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4defa4bcc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4defa4bcc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82" name="Shape 82"/>
        <p:cNvGrpSpPr/>
        <p:nvPr/>
      </p:nvGrpSpPr>
      <p:grpSpPr>
        <a:xfrm>
          <a:off x="0" y="0"/>
          <a:ext cx="0" cy="0"/>
          <a:chOff x="0" y="0"/>
          <a:chExt cx="0" cy="0"/>
        </a:xfrm>
      </p:grpSpPr>
      <p:pic>
        <p:nvPicPr>
          <p:cNvPr descr="Side view of hands writing in a notebook at a cafe" id="83" name="Google Shape;83;p13"/>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84" name="Google Shape;84;p13"/>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3"/>
          <p:cNvGrpSpPr/>
          <p:nvPr/>
        </p:nvGrpSpPr>
        <p:grpSpPr>
          <a:xfrm>
            <a:off x="830392" y="1191256"/>
            <a:ext cx="745763" cy="45826"/>
            <a:chOff x="4580561" y="2589004"/>
            <a:chExt cx="1064464" cy="25200"/>
          </a:xfrm>
        </p:grpSpPr>
        <p:sp>
          <p:nvSpPr>
            <p:cNvPr id="86" name="Google Shape;86;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3"/>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89" name="Google Shape;89;p13"/>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90" name="Google Shape;90;p13"/>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1" name="Google Shape;91;p13"/>
          <p:cNvSpPr txBox="1"/>
          <p:nvPr>
            <p:ph idx="12" type="sldNum"/>
          </p:nvPr>
        </p:nvSpPr>
        <p:spPr>
          <a:xfrm>
            <a:off x="8536300" y="4749850"/>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92" name="Shape 92"/>
        <p:cNvGrpSpPr/>
        <p:nvPr/>
      </p:nvGrpSpPr>
      <p:grpSpPr>
        <a:xfrm>
          <a:off x="0" y="0"/>
          <a:ext cx="0" cy="0"/>
          <a:chOff x="0" y="0"/>
          <a:chExt cx="0" cy="0"/>
        </a:xfrm>
      </p:grpSpPr>
      <p:pic>
        <p:nvPicPr>
          <p:cNvPr id="93" name="Google Shape;93;p14"/>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94" name="Google Shape;94;p14"/>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14"/>
          <p:cNvGrpSpPr/>
          <p:nvPr/>
        </p:nvGrpSpPr>
        <p:grpSpPr>
          <a:xfrm>
            <a:off x="830392" y="1191256"/>
            <a:ext cx="745763" cy="45826"/>
            <a:chOff x="4580561" y="2589004"/>
            <a:chExt cx="1064464" cy="25200"/>
          </a:xfrm>
        </p:grpSpPr>
        <p:sp>
          <p:nvSpPr>
            <p:cNvPr id="96" name="Google Shape;96;p14"/>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4"/>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99" name="Google Shape;99;p14"/>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0" name="Google Shape;100;p14"/>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01" name="Google Shape;101;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7.png"/><Relationship Id="rId6"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5"/>
          <p:cNvSpPr txBox="1"/>
          <p:nvPr>
            <p:ph type="ctrTitle"/>
          </p:nvPr>
        </p:nvSpPr>
        <p:spPr>
          <a:xfrm>
            <a:off x="729600" y="1426200"/>
            <a:ext cx="3787800" cy="1446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High-fidelity</a:t>
            </a:r>
            <a:r>
              <a:rPr lang="en"/>
              <a:t> Prototype</a:t>
            </a:r>
            <a:endParaRPr/>
          </a:p>
        </p:txBody>
      </p:sp>
      <p:sp>
        <p:nvSpPr>
          <p:cNvPr id="107" name="Google Shape;107;p15"/>
          <p:cNvSpPr txBox="1"/>
          <p:nvPr>
            <p:ph idx="1" type="subTitle"/>
          </p:nvPr>
        </p:nvSpPr>
        <p:spPr>
          <a:xfrm>
            <a:off x="729600" y="2921750"/>
            <a:ext cx="3787800" cy="144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2"/>
                </a:solidFill>
              </a:rPr>
              <a:t>Group K</a:t>
            </a:r>
            <a:endParaRPr>
              <a:solidFill>
                <a:schemeClr val="dk2"/>
              </a:solidFill>
            </a:endParaRPr>
          </a:p>
          <a:p>
            <a:pPr indent="0" lvl="0" marL="0" rtl="0" algn="l">
              <a:spcBef>
                <a:spcPts val="0"/>
              </a:spcBef>
              <a:spcAft>
                <a:spcPts val="0"/>
              </a:spcAft>
              <a:buNone/>
            </a:pPr>
            <a:r>
              <a:rPr lang="en">
                <a:solidFill>
                  <a:schemeClr val="dk2"/>
                </a:solidFill>
              </a:rPr>
              <a:t>Qihang Wang  - 33026459</a:t>
            </a:r>
            <a:endParaRPr>
              <a:solidFill>
                <a:schemeClr val="dk2"/>
              </a:solidFill>
            </a:endParaRPr>
          </a:p>
          <a:p>
            <a:pPr indent="0" lvl="0" marL="0" rtl="0" algn="l">
              <a:spcBef>
                <a:spcPts val="0"/>
              </a:spcBef>
              <a:spcAft>
                <a:spcPts val="0"/>
              </a:spcAft>
              <a:buNone/>
            </a:pPr>
            <a:r>
              <a:rPr lang="en">
                <a:solidFill>
                  <a:schemeClr val="dk2"/>
                </a:solidFill>
              </a:rPr>
              <a:t>Ziqi Pei -33429472</a:t>
            </a:r>
            <a:endParaRPr>
              <a:solidFill>
                <a:schemeClr val="dk2"/>
              </a:solidFill>
            </a:endParaRPr>
          </a:p>
          <a:p>
            <a:pPr indent="0" lvl="0" marL="0" rtl="0" algn="l">
              <a:spcBef>
                <a:spcPts val="0"/>
              </a:spcBef>
              <a:spcAft>
                <a:spcPts val="0"/>
              </a:spcAft>
              <a:buNone/>
            </a:pPr>
            <a:r>
              <a:rPr lang="en">
                <a:solidFill>
                  <a:schemeClr val="dk2"/>
                </a:solidFill>
              </a:rPr>
              <a:t>Yixiang Zhang - 32774494</a:t>
            </a:r>
            <a:endParaRPr>
              <a:solidFill>
                <a:schemeClr val="dk2"/>
              </a:solidFill>
            </a:endParaRPr>
          </a:p>
          <a:p>
            <a:pPr indent="0" lvl="0" marL="0" rtl="0" algn="l">
              <a:spcBef>
                <a:spcPts val="0"/>
              </a:spcBef>
              <a:spcAft>
                <a:spcPts val="0"/>
              </a:spcAft>
              <a:buNone/>
            </a:pPr>
            <a:r>
              <a:rPr lang="en">
                <a:solidFill>
                  <a:schemeClr val="dk2"/>
                </a:solidFill>
              </a:rPr>
              <a:t>Zewen</a:t>
            </a:r>
            <a:r>
              <a:rPr lang="en">
                <a:solidFill>
                  <a:schemeClr val="dk2"/>
                </a:solidFill>
              </a:rPr>
              <a:t> Gu -29246237</a:t>
            </a:r>
            <a:endParaRPr>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24"/>
          <p:cNvPicPr preferRelativeResize="0"/>
          <p:nvPr/>
        </p:nvPicPr>
        <p:blipFill>
          <a:blip r:embed="rId3">
            <a:alphaModFix/>
          </a:blip>
          <a:stretch>
            <a:fillRect/>
          </a:stretch>
        </p:blipFill>
        <p:spPr>
          <a:xfrm>
            <a:off x="2292161" y="576888"/>
            <a:ext cx="1956775" cy="4176732"/>
          </a:xfrm>
          <a:prstGeom prst="rect">
            <a:avLst/>
          </a:prstGeom>
          <a:noFill/>
          <a:ln>
            <a:noFill/>
          </a:ln>
        </p:spPr>
      </p:pic>
      <p:pic>
        <p:nvPicPr>
          <p:cNvPr id="182" name="Google Shape;182;p24"/>
          <p:cNvPicPr preferRelativeResize="0"/>
          <p:nvPr/>
        </p:nvPicPr>
        <p:blipFill rotWithShape="1">
          <a:blip r:embed="rId4">
            <a:alphaModFix/>
          </a:blip>
          <a:srcRect b="0" l="0" r="0" t="0"/>
          <a:stretch/>
        </p:blipFill>
        <p:spPr>
          <a:xfrm>
            <a:off x="231525" y="483388"/>
            <a:ext cx="1956775" cy="4176725"/>
          </a:xfrm>
          <a:prstGeom prst="rect">
            <a:avLst/>
          </a:prstGeom>
          <a:noFill/>
          <a:ln>
            <a:noFill/>
          </a:ln>
        </p:spPr>
      </p:pic>
      <p:sp>
        <p:nvSpPr>
          <p:cNvPr id="183" name="Google Shape;183;p24"/>
          <p:cNvSpPr txBox="1"/>
          <p:nvPr/>
        </p:nvSpPr>
        <p:spPr>
          <a:xfrm>
            <a:off x="4764425" y="829175"/>
            <a:ext cx="4922700" cy="117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b="1" lang="en" sz="3000">
                <a:solidFill>
                  <a:schemeClr val="dk2"/>
                </a:solidFill>
                <a:latin typeface="Raleway"/>
                <a:ea typeface="Raleway"/>
                <a:cs typeface="Raleway"/>
                <a:sym typeface="Raleway"/>
              </a:rPr>
              <a:t>Apply for job and favourite (My Job)</a:t>
            </a:r>
            <a:endParaRPr b="1" sz="3000">
              <a:solidFill>
                <a:schemeClr val="dk2"/>
              </a:solidFill>
              <a:latin typeface="Raleway"/>
              <a:ea typeface="Raleway"/>
              <a:cs typeface="Raleway"/>
              <a:sym typeface="Raleway"/>
            </a:endParaRPr>
          </a:p>
        </p:txBody>
      </p:sp>
      <p:pic>
        <p:nvPicPr>
          <p:cNvPr id="184" name="Google Shape;184;p24"/>
          <p:cNvPicPr preferRelativeResize="0"/>
          <p:nvPr/>
        </p:nvPicPr>
        <p:blipFill>
          <a:blip r:embed="rId5">
            <a:alphaModFix/>
          </a:blip>
          <a:stretch>
            <a:fillRect/>
          </a:stretch>
        </p:blipFill>
        <p:spPr>
          <a:xfrm>
            <a:off x="4868936" y="2202375"/>
            <a:ext cx="1818415" cy="2832026"/>
          </a:xfrm>
          <a:prstGeom prst="rect">
            <a:avLst/>
          </a:prstGeom>
          <a:noFill/>
          <a:ln>
            <a:noFill/>
          </a:ln>
        </p:spPr>
      </p:pic>
      <p:pic>
        <p:nvPicPr>
          <p:cNvPr id="185" name="Google Shape;185;p24"/>
          <p:cNvPicPr preferRelativeResize="0"/>
          <p:nvPr/>
        </p:nvPicPr>
        <p:blipFill>
          <a:blip r:embed="rId6">
            <a:alphaModFix/>
          </a:blip>
          <a:stretch>
            <a:fillRect/>
          </a:stretch>
        </p:blipFill>
        <p:spPr>
          <a:xfrm>
            <a:off x="6598201" y="2405350"/>
            <a:ext cx="1606324" cy="242607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1" name="Google Shape;191;p25"/>
          <p:cNvPicPr preferRelativeResize="0"/>
          <p:nvPr/>
        </p:nvPicPr>
        <p:blipFill>
          <a:blip r:embed="rId3">
            <a:alphaModFix/>
          </a:blip>
          <a:stretch>
            <a:fillRect/>
          </a:stretch>
        </p:blipFill>
        <p:spPr>
          <a:xfrm>
            <a:off x="174024" y="1018466"/>
            <a:ext cx="1746150" cy="3667493"/>
          </a:xfrm>
          <a:prstGeom prst="rect">
            <a:avLst/>
          </a:prstGeom>
          <a:noFill/>
          <a:ln>
            <a:noFill/>
          </a:ln>
        </p:spPr>
      </p:pic>
      <p:sp>
        <p:nvSpPr>
          <p:cNvPr id="192" name="Google Shape;192;p25"/>
          <p:cNvSpPr txBox="1"/>
          <p:nvPr/>
        </p:nvSpPr>
        <p:spPr>
          <a:xfrm>
            <a:off x="3972325" y="768575"/>
            <a:ext cx="4642800" cy="515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dk2"/>
                </a:solidFill>
                <a:latin typeface="Raleway"/>
                <a:ea typeface="Raleway"/>
                <a:cs typeface="Raleway"/>
                <a:sym typeface="Raleway"/>
              </a:rPr>
              <a:t>     Visual</a:t>
            </a:r>
            <a:r>
              <a:rPr b="1" lang="en" sz="3000">
                <a:solidFill>
                  <a:schemeClr val="dk2"/>
                </a:solidFill>
                <a:latin typeface="Raleway"/>
                <a:ea typeface="Raleway"/>
                <a:cs typeface="Raleway"/>
                <a:sym typeface="Raleway"/>
              </a:rPr>
              <a:t> Principles</a:t>
            </a:r>
            <a:endParaRPr b="1">
              <a:solidFill>
                <a:srgbClr val="980000"/>
              </a:solidFill>
            </a:endParaRPr>
          </a:p>
          <a:p>
            <a:pPr indent="0" lvl="0" marL="0" rtl="0" algn="l">
              <a:spcBef>
                <a:spcPts val="0"/>
              </a:spcBef>
              <a:spcAft>
                <a:spcPts val="0"/>
              </a:spcAft>
              <a:buNone/>
            </a:pPr>
            <a:r>
              <a:t/>
            </a:r>
            <a:endParaRPr b="1">
              <a:solidFill>
                <a:srgbClr val="980000"/>
              </a:solidFill>
            </a:endParaRPr>
          </a:p>
          <a:p>
            <a:pPr indent="0" lvl="0" marL="0" marR="0" rtl="0" algn="l">
              <a:lnSpc>
                <a:spcPct val="115000"/>
              </a:lnSpc>
              <a:spcBef>
                <a:spcPts val="1500"/>
              </a:spcBef>
              <a:spcAft>
                <a:spcPts val="0"/>
              </a:spcAft>
              <a:buNone/>
            </a:pPr>
            <a:r>
              <a:rPr b="1" lang="en">
                <a:solidFill>
                  <a:srgbClr val="980000"/>
                </a:solidFill>
              </a:rPr>
              <a:t>Visual design elements:</a:t>
            </a:r>
            <a:r>
              <a:rPr b="1" lang="en" sz="1300">
                <a:solidFill>
                  <a:schemeClr val="dk2"/>
                </a:solidFill>
              </a:rPr>
              <a:t> </a:t>
            </a:r>
            <a:r>
              <a:rPr b="1" lang="en" sz="1200">
                <a:solidFill>
                  <a:schemeClr val="dk2"/>
                </a:solidFill>
              </a:rPr>
              <a:t>I pay attention to user experience and interface beauty, use lines, shapes, colors, layout, texture and space etc. elements to build the interface. </a:t>
            </a:r>
            <a:endParaRPr b="1" sz="1200">
              <a:solidFill>
                <a:schemeClr val="dk2"/>
              </a:solidFill>
            </a:endParaRPr>
          </a:p>
          <a:p>
            <a:pPr indent="0" lvl="0" marL="0" rtl="0" algn="l">
              <a:lnSpc>
                <a:spcPct val="115000"/>
              </a:lnSpc>
              <a:spcBef>
                <a:spcPts val="1500"/>
              </a:spcBef>
              <a:spcAft>
                <a:spcPts val="0"/>
              </a:spcAft>
              <a:buNone/>
            </a:pPr>
            <a:r>
              <a:rPr b="1" lang="en">
                <a:solidFill>
                  <a:srgbClr val="980000"/>
                </a:solidFill>
              </a:rPr>
              <a:t>Visual design principles: </a:t>
            </a:r>
            <a:r>
              <a:rPr b="1" lang="en" sz="1200">
                <a:solidFill>
                  <a:schemeClr val="dk2"/>
                </a:solidFill>
              </a:rPr>
              <a:t>ensure balanced distribution of elements across the screen, pay attention to contrast to highlight important objects, adjust scale to guide user attention, use hierarchical structure to organize content, maintain consistency in colors, shapes, fonts, and images.</a:t>
            </a:r>
            <a:endParaRPr b="1" sz="1200">
              <a:solidFill>
                <a:schemeClr val="dk2"/>
              </a:solidFill>
            </a:endParaRPr>
          </a:p>
          <a:p>
            <a:pPr indent="0" lvl="0" marL="0" rtl="0" algn="l">
              <a:lnSpc>
                <a:spcPct val="115000"/>
              </a:lnSpc>
              <a:spcBef>
                <a:spcPts val="1500"/>
              </a:spcBef>
              <a:spcAft>
                <a:spcPts val="0"/>
              </a:spcAft>
              <a:buNone/>
            </a:pPr>
            <a:r>
              <a:rPr b="1" lang="en">
                <a:solidFill>
                  <a:srgbClr val="980000"/>
                </a:solidFill>
              </a:rPr>
              <a:t>Format principle: </a:t>
            </a:r>
            <a:r>
              <a:rPr b="1" lang="en" sz="1200">
                <a:solidFill>
                  <a:schemeClr val="dk2"/>
                </a:solidFill>
              </a:rPr>
              <a:t>Use the format principle to group objects, enhance beauty and organize information. The five principles include proximity, similarity, common area, continuity, to enhance beauty and help users find information.</a:t>
            </a:r>
            <a:endParaRPr b="1" sz="1200">
              <a:solidFill>
                <a:schemeClr val="dk2"/>
              </a:solidFill>
            </a:endParaRPr>
          </a:p>
          <a:p>
            <a:pPr indent="0" lvl="0" marL="0" rtl="0" algn="l">
              <a:lnSpc>
                <a:spcPct val="115000"/>
              </a:lnSpc>
              <a:spcBef>
                <a:spcPts val="1500"/>
              </a:spcBef>
              <a:spcAft>
                <a:spcPts val="0"/>
              </a:spcAft>
              <a:buNone/>
            </a:pPr>
            <a:r>
              <a:t/>
            </a:r>
            <a:endParaRPr b="1">
              <a:solidFill>
                <a:srgbClr val="980000"/>
              </a:solidFill>
            </a:endParaRPr>
          </a:p>
          <a:p>
            <a:pPr indent="0" lvl="0" marL="0" rtl="0" algn="l">
              <a:spcBef>
                <a:spcPts val="1500"/>
              </a:spcBef>
              <a:spcAft>
                <a:spcPts val="0"/>
              </a:spcAft>
              <a:buNone/>
            </a:pPr>
            <a:r>
              <a:t/>
            </a:r>
            <a:endParaRPr b="1">
              <a:solidFill>
                <a:srgbClr val="980000"/>
              </a:solidFill>
            </a:endParaRPr>
          </a:p>
        </p:txBody>
      </p:sp>
      <p:pic>
        <p:nvPicPr>
          <p:cNvPr id="193" name="Google Shape;193;p25"/>
          <p:cNvPicPr preferRelativeResize="0"/>
          <p:nvPr/>
        </p:nvPicPr>
        <p:blipFill>
          <a:blip r:embed="rId4">
            <a:alphaModFix/>
          </a:blip>
          <a:stretch>
            <a:fillRect/>
          </a:stretch>
        </p:blipFill>
        <p:spPr>
          <a:xfrm>
            <a:off x="1920175" y="1018475"/>
            <a:ext cx="1780500" cy="3667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6"/>
          <p:cNvSpPr txBox="1"/>
          <p:nvPr/>
        </p:nvSpPr>
        <p:spPr>
          <a:xfrm>
            <a:off x="5141475" y="1093675"/>
            <a:ext cx="3586500" cy="390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chemeClr val="dk2"/>
                </a:solidFill>
                <a:latin typeface="Raleway"/>
                <a:ea typeface="Raleway"/>
                <a:cs typeface="Raleway"/>
                <a:sym typeface="Raleway"/>
              </a:rPr>
              <a:t>Accessibility guideline</a:t>
            </a:r>
            <a:endParaRPr b="1" sz="2400">
              <a:solidFill>
                <a:schemeClr val="dk2"/>
              </a:solidFill>
              <a:latin typeface="Raleway"/>
              <a:ea typeface="Raleway"/>
              <a:cs typeface="Raleway"/>
              <a:sym typeface="Raleway"/>
            </a:endParaRPr>
          </a:p>
          <a:p>
            <a:pPr indent="0" lvl="0" marL="0" rtl="0" algn="l">
              <a:spcBef>
                <a:spcPts val="0"/>
              </a:spcBef>
              <a:spcAft>
                <a:spcPts val="0"/>
              </a:spcAft>
              <a:buNone/>
            </a:pPr>
            <a:r>
              <a:t/>
            </a:r>
            <a:endParaRPr b="1" sz="2400">
              <a:solidFill>
                <a:schemeClr val="dk2"/>
              </a:solidFill>
              <a:latin typeface="Raleway"/>
              <a:ea typeface="Raleway"/>
              <a:cs typeface="Raleway"/>
              <a:sym typeface="Raleway"/>
            </a:endParaRPr>
          </a:p>
          <a:p>
            <a:pPr indent="0" lvl="0" marL="0" rtl="0" algn="l">
              <a:spcBef>
                <a:spcPts val="0"/>
              </a:spcBef>
              <a:spcAft>
                <a:spcPts val="0"/>
              </a:spcAft>
              <a:buNone/>
            </a:pPr>
            <a:r>
              <a:rPr b="1" lang="en" sz="1200">
                <a:solidFill>
                  <a:srgbClr val="4A86E8"/>
                </a:solidFill>
              </a:rPr>
              <a:t>Voice Auto-Reply</a:t>
            </a:r>
            <a:r>
              <a:rPr b="1" lang="en" sz="1200">
                <a:solidFill>
                  <a:schemeClr val="dk2"/>
                </a:solidFill>
              </a:rPr>
              <a:t>: This feature enables voice responses for easier interaction and aligns with the principle of "providing multiple ways" under Web Content Accessibility Guidelines (WCAG). Ensure user-friendly activation and configuration to accommodate diverse users.</a:t>
            </a:r>
            <a:endParaRPr b="1" sz="1200">
              <a:solidFill>
                <a:schemeClr val="dk2"/>
              </a:solidFill>
            </a:endParaRPr>
          </a:p>
          <a:p>
            <a:pPr indent="0" lvl="0" marL="0" rtl="0" algn="l">
              <a:spcBef>
                <a:spcPts val="0"/>
              </a:spcBef>
              <a:spcAft>
                <a:spcPts val="0"/>
              </a:spcAft>
              <a:buNone/>
            </a:pPr>
            <a:r>
              <a:t/>
            </a:r>
            <a:endParaRPr b="1" sz="1200">
              <a:solidFill>
                <a:schemeClr val="dk2"/>
              </a:solidFill>
            </a:endParaRPr>
          </a:p>
          <a:p>
            <a:pPr indent="0" lvl="0" marL="0" rtl="0" algn="l">
              <a:spcBef>
                <a:spcPts val="0"/>
              </a:spcBef>
              <a:spcAft>
                <a:spcPts val="0"/>
              </a:spcAft>
              <a:buNone/>
            </a:pPr>
            <a:r>
              <a:rPr b="1" lang="en" sz="1200">
                <a:solidFill>
                  <a:srgbClr val="4A86E8"/>
                </a:solidFill>
              </a:rPr>
              <a:t>AutoFill</a:t>
            </a:r>
            <a:r>
              <a:rPr b="1" lang="en" sz="1200">
                <a:solidFill>
                  <a:schemeClr val="dk2"/>
                </a:solidFill>
              </a:rPr>
              <a:t>: Simplify user experience by automatically populating previously entered personal information. It adheres to WCAG"Simplification and Consistency" principle. Ensure easy activation, management, and robust privacy safeguards for user data.</a:t>
            </a:r>
            <a:endParaRPr b="1" sz="2600">
              <a:solidFill>
                <a:schemeClr val="dk2"/>
              </a:solidFill>
              <a:latin typeface="Raleway"/>
              <a:ea typeface="Raleway"/>
              <a:cs typeface="Raleway"/>
              <a:sym typeface="Raleway"/>
            </a:endParaRPr>
          </a:p>
          <a:p>
            <a:pPr indent="0" lvl="0" marL="0" rtl="0" algn="l">
              <a:spcBef>
                <a:spcPts val="0"/>
              </a:spcBef>
              <a:spcAft>
                <a:spcPts val="0"/>
              </a:spcAft>
              <a:buNone/>
            </a:pPr>
            <a:r>
              <a:t/>
            </a:r>
            <a:endParaRPr b="1" sz="2600">
              <a:solidFill>
                <a:schemeClr val="dk2"/>
              </a:solidFill>
              <a:latin typeface="Raleway"/>
              <a:ea typeface="Raleway"/>
              <a:cs typeface="Raleway"/>
              <a:sym typeface="Raleway"/>
            </a:endParaRPr>
          </a:p>
        </p:txBody>
      </p:sp>
      <p:pic>
        <p:nvPicPr>
          <p:cNvPr id="199" name="Google Shape;199;p26"/>
          <p:cNvPicPr preferRelativeResize="0"/>
          <p:nvPr/>
        </p:nvPicPr>
        <p:blipFill rotWithShape="1">
          <a:blip r:embed="rId3">
            <a:alphaModFix/>
          </a:blip>
          <a:srcRect b="2831" l="2318" r="3038" t="2453"/>
          <a:stretch/>
        </p:blipFill>
        <p:spPr>
          <a:xfrm>
            <a:off x="385575" y="744200"/>
            <a:ext cx="2042925" cy="3887100"/>
          </a:xfrm>
          <a:prstGeom prst="rect">
            <a:avLst/>
          </a:prstGeom>
          <a:noFill/>
          <a:ln>
            <a:noFill/>
          </a:ln>
        </p:spPr>
      </p:pic>
      <p:pic>
        <p:nvPicPr>
          <p:cNvPr id="200" name="Google Shape;200;p26"/>
          <p:cNvPicPr preferRelativeResize="0"/>
          <p:nvPr/>
        </p:nvPicPr>
        <p:blipFill>
          <a:blip r:embed="rId4">
            <a:alphaModFix/>
          </a:blip>
          <a:stretch>
            <a:fillRect/>
          </a:stretch>
        </p:blipFill>
        <p:spPr>
          <a:xfrm>
            <a:off x="2616675" y="744200"/>
            <a:ext cx="2210000" cy="4074276"/>
          </a:xfrm>
          <a:prstGeom prst="rect">
            <a:avLst/>
          </a:prstGeom>
          <a:noFill/>
          <a:ln>
            <a:noFill/>
          </a:ln>
        </p:spPr>
      </p:pic>
      <p:sp>
        <p:nvSpPr>
          <p:cNvPr id="201" name="Google Shape;201;p26"/>
          <p:cNvSpPr txBox="1"/>
          <p:nvPr/>
        </p:nvSpPr>
        <p:spPr>
          <a:xfrm>
            <a:off x="3407625" y="3495650"/>
            <a:ext cx="452700" cy="1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02" name="Google Shape;202;p26"/>
          <p:cNvSpPr txBox="1"/>
          <p:nvPr/>
        </p:nvSpPr>
        <p:spPr>
          <a:xfrm>
            <a:off x="3454775" y="3514500"/>
            <a:ext cx="405600" cy="1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03" name="Google Shape;203;p26"/>
          <p:cNvSpPr txBox="1"/>
          <p:nvPr/>
        </p:nvSpPr>
        <p:spPr>
          <a:xfrm>
            <a:off x="2098100" y="3964100"/>
            <a:ext cx="378900" cy="21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04" name="Google Shape;204;p26"/>
          <p:cNvSpPr txBox="1"/>
          <p:nvPr/>
        </p:nvSpPr>
        <p:spPr>
          <a:xfrm>
            <a:off x="1596800" y="3428900"/>
            <a:ext cx="501300" cy="256200"/>
          </a:xfrm>
          <a:prstGeom prst="rect">
            <a:avLst/>
          </a:prstGeom>
          <a:noFill/>
          <a:ln cap="flat" cmpd="sng" w="952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05" name="Google Shape;205;p26"/>
          <p:cNvSpPr txBox="1"/>
          <p:nvPr/>
        </p:nvSpPr>
        <p:spPr>
          <a:xfrm>
            <a:off x="1575800" y="3864775"/>
            <a:ext cx="501300" cy="217200"/>
          </a:xfrm>
          <a:prstGeom prst="rect">
            <a:avLst/>
          </a:prstGeom>
          <a:noFill/>
          <a:ln cap="flat" cmpd="sng" w="952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06" name="Google Shape;206;p26"/>
          <p:cNvSpPr txBox="1"/>
          <p:nvPr/>
        </p:nvSpPr>
        <p:spPr>
          <a:xfrm>
            <a:off x="3028725" y="3444650"/>
            <a:ext cx="452700" cy="1737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7"/>
          <p:cNvSpPr txBox="1"/>
          <p:nvPr/>
        </p:nvSpPr>
        <p:spPr>
          <a:xfrm>
            <a:off x="4497225" y="1246450"/>
            <a:ext cx="43785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t/>
            </a:r>
            <a:endParaRPr b="1" sz="1500">
              <a:solidFill>
                <a:srgbClr val="000066"/>
              </a:solidFill>
              <a:highlight>
                <a:srgbClr val="FFFFFF"/>
              </a:highlight>
            </a:endParaRPr>
          </a:p>
        </p:txBody>
      </p:sp>
      <p:sp>
        <p:nvSpPr>
          <p:cNvPr id="212" name="Google Shape;212;p27"/>
          <p:cNvSpPr txBox="1"/>
          <p:nvPr/>
        </p:nvSpPr>
        <p:spPr>
          <a:xfrm>
            <a:off x="4476375" y="1863975"/>
            <a:ext cx="44202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t/>
            </a:r>
            <a:endParaRPr b="1" sz="1500">
              <a:solidFill>
                <a:srgbClr val="000066"/>
              </a:solidFill>
              <a:highlight>
                <a:srgbClr val="FFFFFF"/>
              </a:highlight>
            </a:endParaRPr>
          </a:p>
        </p:txBody>
      </p:sp>
      <p:sp>
        <p:nvSpPr>
          <p:cNvPr id="213" name="Google Shape;213;p27"/>
          <p:cNvSpPr txBox="1"/>
          <p:nvPr/>
        </p:nvSpPr>
        <p:spPr>
          <a:xfrm>
            <a:off x="4476375" y="2481500"/>
            <a:ext cx="44202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t/>
            </a:r>
            <a:endParaRPr b="1" sz="1500">
              <a:solidFill>
                <a:srgbClr val="000066"/>
              </a:solidFill>
              <a:highlight>
                <a:srgbClr val="FFFFFF"/>
              </a:highlight>
            </a:endParaRPr>
          </a:p>
        </p:txBody>
      </p:sp>
      <p:sp>
        <p:nvSpPr>
          <p:cNvPr id="214" name="Google Shape;214;p27"/>
          <p:cNvSpPr txBox="1"/>
          <p:nvPr/>
        </p:nvSpPr>
        <p:spPr>
          <a:xfrm>
            <a:off x="4327025" y="1221400"/>
            <a:ext cx="4420200" cy="538800"/>
          </a:xfrm>
          <a:prstGeom prst="rect">
            <a:avLst/>
          </a:prstGeom>
          <a:solidFill>
            <a:schemeClr val="lt1"/>
          </a:solid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rPr b="1" lang="en" sz="2300">
                <a:solidFill>
                  <a:schemeClr val="dk2"/>
                </a:solidFill>
                <a:highlight>
                  <a:srgbClr val="FFFFFF"/>
                </a:highlight>
              </a:rPr>
              <a:t>Notification and Account</a:t>
            </a:r>
            <a:endParaRPr b="1" sz="2300">
              <a:solidFill>
                <a:schemeClr val="dk2"/>
              </a:solidFill>
              <a:highlight>
                <a:srgbClr val="FFFFFF"/>
              </a:highlight>
            </a:endParaRPr>
          </a:p>
        </p:txBody>
      </p:sp>
      <p:sp>
        <p:nvSpPr>
          <p:cNvPr id="215" name="Google Shape;215;p27"/>
          <p:cNvSpPr txBox="1"/>
          <p:nvPr/>
        </p:nvSpPr>
        <p:spPr>
          <a:xfrm>
            <a:off x="4572000" y="1026950"/>
            <a:ext cx="3699900" cy="44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700">
              <a:latin typeface="Raleway"/>
              <a:ea typeface="Raleway"/>
              <a:cs typeface="Raleway"/>
              <a:sym typeface="Raleway"/>
            </a:endParaRPr>
          </a:p>
        </p:txBody>
      </p:sp>
      <p:sp>
        <p:nvSpPr>
          <p:cNvPr id="216" name="Google Shape;216;p27"/>
          <p:cNvSpPr txBox="1"/>
          <p:nvPr/>
        </p:nvSpPr>
        <p:spPr>
          <a:xfrm>
            <a:off x="4476375" y="2994500"/>
            <a:ext cx="2415600" cy="2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500">
              <a:solidFill>
                <a:srgbClr val="000066"/>
              </a:solidFill>
            </a:endParaRPr>
          </a:p>
        </p:txBody>
      </p:sp>
      <p:sp>
        <p:nvSpPr>
          <p:cNvPr id="217" name="Google Shape;217;p27"/>
          <p:cNvSpPr txBox="1"/>
          <p:nvPr/>
        </p:nvSpPr>
        <p:spPr>
          <a:xfrm>
            <a:off x="4497225" y="3506475"/>
            <a:ext cx="2521500" cy="3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500">
              <a:solidFill>
                <a:srgbClr val="000066"/>
              </a:solidFill>
            </a:endParaRPr>
          </a:p>
        </p:txBody>
      </p:sp>
      <p:sp>
        <p:nvSpPr>
          <p:cNvPr id="218" name="Google Shape;218;p27"/>
          <p:cNvSpPr txBox="1"/>
          <p:nvPr/>
        </p:nvSpPr>
        <p:spPr>
          <a:xfrm>
            <a:off x="4497225" y="4405225"/>
            <a:ext cx="1723500" cy="44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500">
              <a:solidFill>
                <a:srgbClr val="980000"/>
              </a:solidFill>
            </a:endParaRPr>
          </a:p>
        </p:txBody>
      </p:sp>
      <p:pic>
        <p:nvPicPr>
          <p:cNvPr id="219" name="Google Shape;219;p27"/>
          <p:cNvPicPr preferRelativeResize="0"/>
          <p:nvPr/>
        </p:nvPicPr>
        <p:blipFill>
          <a:blip r:embed="rId3">
            <a:alphaModFix/>
          </a:blip>
          <a:stretch>
            <a:fillRect/>
          </a:stretch>
        </p:blipFill>
        <p:spPr>
          <a:xfrm>
            <a:off x="28000" y="1026950"/>
            <a:ext cx="2324200" cy="3901975"/>
          </a:xfrm>
          <a:prstGeom prst="rect">
            <a:avLst/>
          </a:prstGeom>
          <a:noFill/>
          <a:ln>
            <a:noFill/>
          </a:ln>
        </p:spPr>
      </p:pic>
      <p:pic>
        <p:nvPicPr>
          <p:cNvPr id="220" name="Google Shape;220;p27"/>
          <p:cNvPicPr preferRelativeResize="0"/>
          <p:nvPr/>
        </p:nvPicPr>
        <p:blipFill>
          <a:blip r:embed="rId4">
            <a:alphaModFix/>
          </a:blip>
          <a:stretch>
            <a:fillRect/>
          </a:stretch>
        </p:blipFill>
        <p:spPr>
          <a:xfrm>
            <a:off x="2392575" y="1026950"/>
            <a:ext cx="1847375" cy="3855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8"/>
          <p:cNvSpPr txBox="1"/>
          <p:nvPr/>
        </p:nvSpPr>
        <p:spPr>
          <a:xfrm>
            <a:off x="4497225" y="1246450"/>
            <a:ext cx="43785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t/>
            </a:r>
            <a:endParaRPr b="1" sz="1500">
              <a:solidFill>
                <a:srgbClr val="000066"/>
              </a:solidFill>
              <a:highlight>
                <a:srgbClr val="FFFFFF"/>
              </a:highlight>
            </a:endParaRPr>
          </a:p>
        </p:txBody>
      </p:sp>
      <p:sp>
        <p:nvSpPr>
          <p:cNvPr id="226" name="Google Shape;226;p28"/>
          <p:cNvSpPr txBox="1"/>
          <p:nvPr/>
        </p:nvSpPr>
        <p:spPr>
          <a:xfrm>
            <a:off x="4476375" y="1863975"/>
            <a:ext cx="44202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t/>
            </a:r>
            <a:endParaRPr b="1" sz="1500">
              <a:solidFill>
                <a:srgbClr val="000066"/>
              </a:solidFill>
              <a:highlight>
                <a:srgbClr val="FFFFFF"/>
              </a:highlight>
            </a:endParaRPr>
          </a:p>
        </p:txBody>
      </p:sp>
      <p:sp>
        <p:nvSpPr>
          <p:cNvPr id="227" name="Google Shape;227;p28"/>
          <p:cNvSpPr txBox="1"/>
          <p:nvPr/>
        </p:nvSpPr>
        <p:spPr>
          <a:xfrm>
            <a:off x="4476375" y="2481500"/>
            <a:ext cx="44202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rPr b="1" lang="en" sz="1500">
                <a:solidFill>
                  <a:srgbClr val="000066"/>
                </a:solidFill>
                <a:highlight>
                  <a:srgbClr val="FFFFFF"/>
                </a:highlight>
              </a:rPr>
              <a:t>Navigation: Utility </a:t>
            </a:r>
            <a:endParaRPr b="1" sz="1500">
              <a:solidFill>
                <a:srgbClr val="000066"/>
              </a:solidFill>
              <a:highlight>
                <a:srgbClr val="FFFFFF"/>
              </a:highlight>
            </a:endParaRPr>
          </a:p>
        </p:txBody>
      </p:sp>
      <p:sp>
        <p:nvSpPr>
          <p:cNvPr id="228" name="Google Shape;228;p28"/>
          <p:cNvSpPr txBox="1"/>
          <p:nvPr/>
        </p:nvSpPr>
        <p:spPr>
          <a:xfrm>
            <a:off x="4476375" y="3905150"/>
            <a:ext cx="4420200" cy="415500"/>
          </a:xfrm>
          <a:prstGeom prst="rect">
            <a:avLst/>
          </a:prstGeom>
          <a:solidFill>
            <a:schemeClr val="lt1"/>
          </a:solid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rPr b="1" lang="en" sz="1500">
                <a:solidFill>
                  <a:srgbClr val="980000"/>
                </a:solidFill>
                <a:highlight>
                  <a:srgbClr val="FFFFFF"/>
                </a:highlight>
              </a:rPr>
              <a:t>Menu: clear labels</a:t>
            </a:r>
            <a:endParaRPr b="1" sz="1500">
              <a:solidFill>
                <a:srgbClr val="980000"/>
              </a:solidFill>
              <a:highlight>
                <a:srgbClr val="FFFFFF"/>
              </a:highlight>
            </a:endParaRPr>
          </a:p>
        </p:txBody>
      </p:sp>
      <p:sp>
        <p:nvSpPr>
          <p:cNvPr id="229" name="Google Shape;229;p28"/>
          <p:cNvSpPr txBox="1"/>
          <p:nvPr/>
        </p:nvSpPr>
        <p:spPr>
          <a:xfrm>
            <a:off x="4572000" y="1026950"/>
            <a:ext cx="3699900" cy="44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700">
                <a:latin typeface="Raleway"/>
                <a:ea typeface="Raleway"/>
                <a:cs typeface="Raleway"/>
                <a:sym typeface="Raleway"/>
              </a:rPr>
              <a:t>Navigation and menu guidelines</a:t>
            </a:r>
            <a:endParaRPr b="1" sz="2700">
              <a:latin typeface="Raleway"/>
              <a:ea typeface="Raleway"/>
              <a:cs typeface="Raleway"/>
              <a:sym typeface="Raleway"/>
            </a:endParaRPr>
          </a:p>
        </p:txBody>
      </p:sp>
      <p:sp>
        <p:nvSpPr>
          <p:cNvPr id="230" name="Google Shape;230;p28"/>
          <p:cNvSpPr txBox="1"/>
          <p:nvPr/>
        </p:nvSpPr>
        <p:spPr>
          <a:xfrm>
            <a:off x="4476375" y="2994500"/>
            <a:ext cx="2415600" cy="2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000066"/>
                </a:solidFill>
              </a:rPr>
              <a:t>Navigation: Structural </a:t>
            </a:r>
            <a:endParaRPr b="1" sz="1500">
              <a:solidFill>
                <a:srgbClr val="000066"/>
              </a:solidFill>
            </a:endParaRPr>
          </a:p>
        </p:txBody>
      </p:sp>
      <p:sp>
        <p:nvSpPr>
          <p:cNvPr id="231" name="Google Shape;231;p28"/>
          <p:cNvSpPr txBox="1"/>
          <p:nvPr/>
        </p:nvSpPr>
        <p:spPr>
          <a:xfrm>
            <a:off x="4497225" y="3506475"/>
            <a:ext cx="2521500" cy="3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000066"/>
                </a:solidFill>
              </a:rPr>
              <a:t>Navigation: Associative</a:t>
            </a:r>
            <a:endParaRPr b="1" sz="1500">
              <a:solidFill>
                <a:srgbClr val="000066"/>
              </a:solidFill>
            </a:endParaRPr>
          </a:p>
        </p:txBody>
      </p:sp>
      <p:sp>
        <p:nvSpPr>
          <p:cNvPr id="232" name="Google Shape;232;p28"/>
          <p:cNvSpPr txBox="1"/>
          <p:nvPr/>
        </p:nvSpPr>
        <p:spPr>
          <a:xfrm>
            <a:off x="4497225" y="4405225"/>
            <a:ext cx="1723500" cy="44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980000"/>
                </a:solidFill>
              </a:rPr>
              <a:t>Menu: grouping</a:t>
            </a:r>
            <a:endParaRPr b="1" sz="1500">
              <a:solidFill>
                <a:srgbClr val="980000"/>
              </a:solidFill>
            </a:endParaRPr>
          </a:p>
        </p:txBody>
      </p:sp>
      <p:pic>
        <p:nvPicPr>
          <p:cNvPr id="233" name="Google Shape;233;p28"/>
          <p:cNvPicPr preferRelativeResize="0"/>
          <p:nvPr/>
        </p:nvPicPr>
        <p:blipFill>
          <a:blip r:embed="rId3">
            <a:alphaModFix/>
          </a:blip>
          <a:stretch>
            <a:fillRect/>
          </a:stretch>
        </p:blipFill>
        <p:spPr>
          <a:xfrm>
            <a:off x="28000" y="1026950"/>
            <a:ext cx="2324200" cy="3901975"/>
          </a:xfrm>
          <a:prstGeom prst="rect">
            <a:avLst/>
          </a:prstGeom>
          <a:noFill/>
          <a:ln>
            <a:noFill/>
          </a:ln>
        </p:spPr>
      </p:pic>
      <p:pic>
        <p:nvPicPr>
          <p:cNvPr id="234" name="Google Shape;234;p28"/>
          <p:cNvPicPr preferRelativeResize="0"/>
          <p:nvPr/>
        </p:nvPicPr>
        <p:blipFill>
          <a:blip r:embed="rId4">
            <a:alphaModFix/>
          </a:blip>
          <a:stretch>
            <a:fillRect/>
          </a:stretch>
        </p:blipFill>
        <p:spPr>
          <a:xfrm>
            <a:off x="2392575" y="1026950"/>
            <a:ext cx="1847375" cy="3855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9"/>
          <p:cNvSpPr txBox="1"/>
          <p:nvPr>
            <p:ph type="title"/>
          </p:nvPr>
        </p:nvSpPr>
        <p:spPr>
          <a:xfrm>
            <a:off x="5277600" y="564725"/>
            <a:ext cx="36279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400"/>
              <a:t>Accessibility guideline</a:t>
            </a:r>
            <a:endParaRPr sz="2400"/>
          </a:p>
        </p:txBody>
      </p:sp>
      <p:sp>
        <p:nvSpPr>
          <p:cNvPr id="240" name="Google Shape;240;p29"/>
          <p:cNvSpPr txBox="1"/>
          <p:nvPr/>
        </p:nvSpPr>
        <p:spPr>
          <a:xfrm>
            <a:off x="5400225" y="14287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41" name="Google Shape;241;p29"/>
          <p:cNvSpPr txBox="1"/>
          <p:nvPr/>
        </p:nvSpPr>
        <p:spPr>
          <a:xfrm>
            <a:off x="5400225" y="19800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WCAG principles:   Operable</a:t>
            </a:r>
            <a:endParaRPr/>
          </a:p>
        </p:txBody>
      </p:sp>
      <p:sp>
        <p:nvSpPr>
          <p:cNvPr id="242" name="Google Shape;242;p29"/>
          <p:cNvSpPr txBox="1"/>
          <p:nvPr/>
        </p:nvSpPr>
        <p:spPr>
          <a:xfrm>
            <a:off x="5400225" y="25314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WCAG principles:   Perceivable</a:t>
            </a:r>
            <a:endParaRPr/>
          </a:p>
        </p:txBody>
      </p:sp>
      <p:pic>
        <p:nvPicPr>
          <p:cNvPr id="243" name="Google Shape;243;p29"/>
          <p:cNvPicPr preferRelativeResize="0"/>
          <p:nvPr/>
        </p:nvPicPr>
        <p:blipFill>
          <a:blip r:embed="rId3">
            <a:alphaModFix/>
          </a:blip>
          <a:stretch>
            <a:fillRect/>
          </a:stretch>
        </p:blipFill>
        <p:spPr>
          <a:xfrm>
            <a:off x="45025" y="564725"/>
            <a:ext cx="2363360" cy="4838699"/>
          </a:xfrm>
          <a:prstGeom prst="rect">
            <a:avLst/>
          </a:prstGeom>
          <a:noFill/>
          <a:ln>
            <a:noFill/>
          </a:ln>
        </p:spPr>
      </p:pic>
      <p:pic>
        <p:nvPicPr>
          <p:cNvPr id="244" name="Google Shape;244;p29"/>
          <p:cNvPicPr preferRelativeResize="0"/>
          <p:nvPr/>
        </p:nvPicPr>
        <p:blipFill>
          <a:blip r:embed="rId4">
            <a:alphaModFix/>
          </a:blip>
          <a:stretch>
            <a:fillRect/>
          </a:stretch>
        </p:blipFill>
        <p:spPr>
          <a:xfrm>
            <a:off x="2542110" y="564725"/>
            <a:ext cx="2313914" cy="48387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t>Conclusion</a:t>
            </a:r>
            <a:endParaRPr sz="3000"/>
          </a:p>
        </p:txBody>
      </p:sp>
      <p:sp>
        <p:nvSpPr>
          <p:cNvPr id="250" name="Google Shape;250;p30"/>
          <p:cNvSpPr txBox="1"/>
          <p:nvPr/>
        </p:nvSpPr>
        <p:spPr>
          <a:xfrm>
            <a:off x="894875" y="1915225"/>
            <a:ext cx="3677100" cy="31866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b="1" lang="en">
                <a:solidFill>
                  <a:srgbClr val="4A4A4A"/>
                </a:solidFill>
                <a:highlight>
                  <a:srgbClr val="FFFFFF"/>
                </a:highlight>
              </a:rPr>
              <a:t>Heuristic Evaluation (Nielsen's)</a:t>
            </a:r>
            <a:endParaRPr b="1">
              <a:solidFill>
                <a:srgbClr val="4A4A4A"/>
              </a:solidFill>
              <a:highlight>
                <a:srgbClr val="FFFFFF"/>
              </a:highlight>
            </a:endParaRPr>
          </a:p>
          <a:p>
            <a:pPr indent="0" lvl="0" marL="0" rtl="0" algn="l">
              <a:lnSpc>
                <a:spcPct val="120000"/>
              </a:lnSpc>
              <a:spcBef>
                <a:spcPts val="200"/>
              </a:spcBef>
              <a:spcAft>
                <a:spcPts val="0"/>
              </a:spcAft>
              <a:buNone/>
            </a:pPr>
            <a:r>
              <a:t/>
            </a:r>
            <a:endParaRPr b="1">
              <a:solidFill>
                <a:srgbClr val="4A4A4A"/>
              </a:solidFill>
              <a:highlight>
                <a:srgbClr val="FFFFFF"/>
              </a:highlight>
            </a:endParaRPr>
          </a:p>
          <a:p>
            <a:pPr indent="-304800" lvl="0" marL="457200" rtl="0" algn="l">
              <a:lnSpc>
                <a:spcPct val="200000"/>
              </a:lnSpc>
              <a:spcBef>
                <a:spcPts val="200"/>
              </a:spcBef>
              <a:spcAft>
                <a:spcPts val="0"/>
              </a:spcAft>
              <a:buSzPts val="1200"/>
              <a:buFont typeface="Roboto"/>
              <a:buChar char="●"/>
            </a:pPr>
            <a:r>
              <a:rPr lang="en" sz="1200">
                <a:highlight>
                  <a:srgbClr val="FFFFFF"/>
                </a:highlight>
                <a:latin typeface="Roboto"/>
                <a:ea typeface="Roboto"/>
                <a:cs typeface="Roboto"/>
                <a:sym typeface="Roboto"/>
              </a:rPr>
              <a:t>Visibility of System Status</a:t>
            </a:r>
            <a:endParaRPr sz="1200">
              <a:highlight>
                <a:srgbClr val="FFFFFF"/>
              </a:highlight>
              <a:latin typeface="Roboto"/>
              <a:ea typeface="Roboto"/>
              <a:cs typeface="Roboto"/>
              <a:sym typeface="Roboto"/>
            </a:endParaRPr>
          </a:p>
          <a:p>
            <a:pPr indent="-304800" lvl="0" marL="457200" rtl="0" algn="l">
              <a:lnSpc>
                <a:spcPct val="200000"/>
              </a:lnSpc>
              <a:spcBef>
                <a:spcPts val="0"/>
              </a:spcBef>
              <a:spcAft>
                <a:spcPts val="0"/>
              </a:spcAft>
              <a:buSzPts val="1200"/>
              <a:buFont typeface="Roboto"/>
              <a:buChar char="●"/>
            </a:pPr>
            <a:r>
              <a:rPr lang="en" sz="1200">
                <a:highlight>
                  <a:srgbClr val="FFFFFF"/>
                </a:highlight>
                <a:latin typeface="Roboto"/>
                <a:ea typeface="Roboto"/>
                <a:cs typeface="Roboto"/>
                <a:sym typeface="Roboto"/>
              </a:rPr>
              <a:t>Match between System and the Real World</a:t>
            </a:r>
            <a:endParaRPr sz="1200">
              <a:highlight>
                <a:srgbClr val="FFFFFF"/>
              </a:highlight>
              <a:latin typeface="Roboto"/>
              <a:ea typeface="Roboto"/>
              <a:cs typeface="Roboto"/>
              <a:sym typeface="Roboto"/>
            </a:endParaRPr>
          </a:p>
          <a:p>
            <a:pPr indent="-304800" lvl="0" marL="457200" rtl="0" algn="l">
              <a:lnSpc>
                <a:spcPct val="200000"/>
              </a:lnSpc>
              <a:spcBef>
                <a:spcPts val="0"/>
              </a:spcBef>
              <a:spcAft>
                <a:spcPts val="0"/>
              </a:spcAft>
              <a:buSzPts val="1200"/>
              <a:buFont typeface="Roboto"/>
              <a:buChar char="●"/>
            </a:pPr>
            <a:r>
              <a:rPr lang="en" sz="1200">
                <a:highlight>
                  <a:srgbClr val="FFFFFF"/>
                </a:highlight>
                <a:latin typeface="Roboto"/>
                <a:ea typeface="Roboto"/>
                <a:cs typeface="Roboto"/>
                <a:sym typeface="Roboto"/>
              </a:rPr>
              <a:t>User Control and Freedom</a:t>
            </a:r>
            <a:endParaRPr sz="1200">
              <a:highlight>
                <a:srgbClr val="FFFFFF"/>
              </a:highlight>
              <a:latin typeface="Roboto"/>
              <a:ea typeface="Roboto"/>
              <a:cs typeface="Roboto"/>
              <a:sym typeface="Roboto"/>
            </a:endParaRPr>
          </a:p>
          <a:p>
            <a:pPr indent="-304800" lvl="0" marL="457200" rtl="0" algn="l">
              <a:lnSpc>
                <a:spcPct val="200000"/>
              </a:lnSpc>
              <a:spcBef>
                <a:spcPts val="0"/>
              </a:spcBef>
              <a:spcAft>
                <a:spcPts val="0"/>
              </a:spcAft>
              <a:buSzPts val="1200"/>
              <a:buFont typeface="Roboto"/>
              <a:buChar char="●"/>
            </a:pPr>
            <a:r>
              <a:rPr lang="en" sz="1200">
                <a:highlight>
                  <a:srgbClr val="FFFFFF"/>
                </a:highlight>
                <a:latin typeface="Roboto"/>
                <a:ea typeface="Roboto"/>
                <a:cs typeface="Roboto"/>
                <a:sym typeface="Roboto"/>
              </a:rPr>
              <a:t>Consistency and Standards</a:t>
            </a:r>
            <a:endParaRPr sz="1200">
              <a:highlight>
                <a:srgbClr val="FFFFFF"/>
              </a:highlight>
              <a:latin typeface="Roboto"/>
              <a:ea typeface="Roboto"/>
              <a:cs typeface="Roboto"/>
              <a:sym typeface="Roboto"/>
            </a:endParaRPr>
          </a:p>
          <a:p>
            <a:pPr indent="-304800" lvl="0" marL="457200" rtl="0" algn="l">
              <a:lnSpc>
                <a:spcPct val="200000"/>
              </a:lnSpc>
              <a:spcBef>
                <a:spcPts val="0"/>
              </a:spcBef>
              <a:spcAft>
                <a:spcPts val="0"/>
              </a:spcAft>
              <a:buSzPts val="1200"/>
              <a:buFont typeface="Roboto"/>
              <a:buChar char="●"/>
            </a:pPr>
            <a:r>
              <a:rPr lang="en" sz="1200">
                <a:highlight>
                  <a:srgbClr val="FFFFFF"/>
                </a:highlight>
                <a:latin typeface="Roboto"/>
                <a:ea typeface="Roboto"/>
                <a:cs typeface="Roboto"/>
                <a:sym typeface="Roboto"/>
              </a:rPr>
              <a:t>Error Prevention</a:t>
            </a:r>
            <a:endParaRPr sz="1200">
              <a:highlight>
                <a:srgbClr val="FFFFFF"/>
              </a:highlight>
              <a:latin typeface="Roboto"/>
              <a:ea typeface="Roboto"/>
              <a:cs typeface="Roboto"/>
              <a:sym typeface="Roboto"/>
            </a:endParaRPr>
          </a:p>
          <a:p>
            <a:pPr indent="-304800" lvl="0" marL="457200" rtl="0" algn="l">
              <a:lnSpc>
                <a:spcPct val="200000"/>
              </a:lnSpc>
              <a:spcBef>
                <a:spcPts val="0"/>
              </a:spcBef>
              <a:spcAft>
                <a:spcPts val="0"/>
              </a:spcAft>
              <a:buSzPts val="1200"/>
              <a:buFont typeface="Roboto"/>
              <a:buChar char="●"/>
            </a:pPr>
            <a:r>
              <a:rPr lang="en" sz="1200">
                <a:highlight>
                  <a:srgbClr val="FFFFFF"/>
                </a:highlight>
                <a:latin typeface="Roboto"/>
                <a:ea typeface="Roboto"/>
                <a:cs typeface="Roboto"/>
                <a:sym typeface="Roboto"/>
              </a:rPr>
              <a:t>Recognition rather than Recall</a:t>
            </a:r>
            <a:endParaRPr sz="1200">
              <a:highlight>
                <a:srgbClr val="FFFFFF"/>
              </a:highlight>
              <a:latin typeface="Roboto"/>
              <a:ea typeface="Roboto"/>
              <a:cs typeface="Roboto"/>
              <a:sym typeface="Roboto"/>
            </a:endParaRPr>
          </a:p>
        </p:txBody>
      </p:sp>
      <p:sp>
        <p:nvSpPr>
          <p:cNvPr id="251" name="Google Shape;251;p30"/>
          <p:cNvSpPr txBox="1"/>
          <p:nvPr/>
        </p:nvSpPr>
        <p:spPr>
          <a:xfrm>
            <a:off x="4655350" y="2571750"/>
            <a:ext cx="3155100" cy="2571900"/>
          </a:xfrm>
          <a:prstGeom prst="rect">
            <a:avLst/>
          </a:prstGeom>
          <a:noFill/>
          <a:ln>
            <a:noFill/>
          </a:ln>
        </p:spPr>
        <p:txBody>
          <a:bodyPr anchorCtr="0" anchor="t" bIns="91425" lIns="91425" spcFirstLastPara="1" rIns="91425" wrap="square" tIns="91425">
            <a:noAutofit/>
          </a:bodyPr>
          <a:lstStyle/>
          <a:p>
            <a:pPr indent="-304800" lvl="0" marL="457200" rtl="0" algn="l">
              <a:lnSpc>
                <a:spcPct val="200000"/>
              </a:lnSpc>
              <a:spcBef>
                <a:spcPts val="0"/>
              </a:spcBef>
              <a:spcAft>
                <a:spcPts val="0"/>
              </a:spcAft>
              <a:buSzPts val="1200"/>
              <a:buFont typeface="Roboto"/>
              <a:buChar char="●"/>
            </a:pPr>
            <a:r>
              <a:rPr lang="en" sz="1200">
                <a:latin typeface="Roboto"/>
                <a:ea typeface="Roboto"/>
                <a:cs typeface="Roboto"/>
                <a:sym typeface="Roboto"/>
              </a:rPr>
              <a:t>Flexibility and Efficiency of Use</a:t>
            </a:r>
            <a:endParaRPr sz="1200">
              <a:latin typeface="Roboto"/>
              <a:ea typeface="Roboto"/>
              <a:cs typeface="Roboto"/>
              <a:sym typeface="Roboto"/>
            </a:endParaRPr>
          </a:p>
          <a:p>
            <a:pPr indent="-304800" lvl="0" marL="457200" rtl="0" algn="l">
              <a:lnSpc>
                <a:spcPct val="200000"/>
              </a:lnSpc>
              <a:spcBef>
                <a:spcPts val="0"/>
              </a:spcBef>
              <a:spcAft>
                <a:spcPts val="0"/>
              </a:spcAft>
              <a:buSzPts val="1200"/>
              <a:buFont typeface="Roboto"/>
              <a:buChar char="●"/>
            </a:pPr>
            <a:r>
              <a:rPr lang="en" sz="1200">
                <a:latin typeface="Roboto"/>
                <a:ea typeface="Roboto"/>
                <a:cs typeface="Roboto"/>
                <a:sym typeface="Roboto"/>
              </a:rPr>
              <a:t>Aesthetic and Minimalist Design</a:t>
            </a:r>
            <a:endParaRPr sz="1200">
              <a:latin typeface="Roboto"/>
              <a:ea typeface="Roboto"/>
              <a:cs typeface="Roboto"/>
              <a:sym typeface="Roboto"/>
            </a:endParaRPr>
          </a:p>
          <a:p>
            <a:pPr indent="-304800" lvl="0" marL="457200" rtl="0" algn="l">
              <a:lnSpc>
                <a:spcPct val="200000"/>
              </a:lnSpc>
              <a:spcBef>
                <a:spcPts val="0"/>
              </a:spcBef>
              <a:spcAft>
                <a:spcPts val="0"/>
              </a:spcAft>
              <a:buSzPts val="1200"/>
              <a:buFont typeface="Roboto"/>
              <a:buChar char="●"/>
            </a:pPr>
            <a:r>
              <a:rPr lang="en" sz="1200">
                <a:latin typeface="Roboto"/>
                <a:ea typeface="Roboto"/>
                <a:cs typeface="Roboto"/>
                <a:sym typeface="Roboto"/>
              </a:rPr>
              <a:t>Help Users Recognize, Diagnose, and Recover from Errors</a:t>
            </a:r>
            <a:endParaRPr sz="1200">
              <a:latin typeface="Roboto"/>
              <a:ea typeface="Roboto"/>
              <a:cs typeface="Roboto"/>
              <a:sym typeface="Roboto"/>
            </a:endParaRPr>
          </a:p>
          <a:p>
            <a:pPr indent="-304800" lvl="0" marL="457200" rtl="0" algn="l">
              <a:lnSpc>
                <a:spcPct val="200000"/>
              </a:lnSpc>
              <a:spcBef>
                <a:spcPts val="0"/>
              </a:spcBef>
              <a:spcAft>
                <a:spcPts val="0"/>
              </a:spcAft>
              <a:buSzPts val="1200"/>
              <a:buFont typeface="Roboto"/>
              <a:buChar char="●"/>
            </a:pPr>
            <a:r>
              <a:rPr lang="en" sz="1200">
                <a:latin typeface="Roboto"/>
                <a:ea typeface="Roboto"/>
                <a:cs typeface="Roboto"/>
                <a:sym typeface="Roboto"/>
              </a:rPr>
              <a:t>Help and Documentation</a:t>
            </a:r>
            <a:endParaRPr sz="1200">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Suggestion</a:t>
            </a:r>
            <a:endParaRPr/>
          </a:p>
        </p:txBody>
      </p:sp>
      <p:sp>
        <p:nvSpPr>
          <p:cNvPr id="257" name="Google Shape;257;p3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
              <a:t>Built-in Chat function - </a:t>
            </a:r>
            <a:r>
              <a:rPr lang="en"/>
              <a:t>allow both parties to better understand each before applying</a:t>
            </a:r>
            <a:endParaRPr/>
          </a:p>
          <a:p>
            <a:pPr indent="-311150" lvl="0" marL="457200" rtl="0" algn="l">
              <a:lnSpc>
                <a:spcPct val="150000"/>
              </a:lnSpc>
              <a:spcBef>
                <a:spcPts val="0"/>
              </a:spcBef>
              <a:spcAft>
                <a:spcPts val="0"/>
              </a:spcAft>
              <a:buSzPts val="1300"/>
              <a:buChar char="●"/>
            </a:pPr>
            <a:r>
              <a:rPr lang="en"/>
              <a:t>Rating </a:t>
            </a:r>
            <a:r>
              <a:rPr lang="en"/>
              <a:t>function</a:t>
            </a:r>
            <a:r>
              <a:rPr lang="en"/>
              <a:t> for both side </a:t>
            </a:r>
            <a:r>
              <a:rPr lang="en" sz="1100"/>
              <a:t>(after the job finished)</a:t>
            </a:r>
            <a:endParaRPr/>
          </a:p>
          <a:p>
            <a:pPr indent="-298450" lvl="1" marL="914400" rtl="0" algn="l">
              <a:lnSpc>
                <a:spcPct val="150000"/>
              </a:lnSpc>
              <a:spcBef>
                <a:spcPts val="0"/>
              </a:spcBef>
              <a:spcAft>
                <a:spcPts val="0"/>
              </a:spcAft>
              <a:buSzPts val="1100"/>
              <a:buChar char="○"/>
            </a:pPr>
            <a:r>
              <a:rPr lang="en"/>
              <a:t>Host to volunteer</a:t>
            </a:r>
            <a:endParaRPr/>
          </a:p>
          <a:p>
            <a:pPr indent="-298450" lvl="1" marL="914400" rtl="0" algn="l">
              <a:lnSpc>
                <a:spcPct val="150000"/>
              </a:lnSpc>
              <a:spcBef>
                <a:spcPts val="0"/>
              </a:spcBef>
              <a:spcAft>
                <a:spcPts val="0"/>
              </a:spcAft>
              <a:buSzPts val="1100"/>
              <a:buChar char="○"/>
            </a:pPr>
            <a:r>
              <a:rPr lang="en"/>
              <a:t>Volunteer to host</a:t>
            </a:r>
            <a:endParaRPr/>
          </a:p>
          <a:p>
            <a:pPr indent="0" lvl="0" marL="457200" rtl="0" algn="l">
              <a:lnSpc>
                <a:spcPct val="150000"/>
              </a:lnSpc>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6"/>
          <p:cNvSpPr txBox="1"/>
          <p:nvPr>
            <p:ph idx="1" type="body"/>
          </p:nvPr>
        </p:nvSpPr>
        <p:spPr>
          <a:xfrm>
            <a:off x="543650" y="1368650"/>
            <a:ext cx="4354200" cy="3469200"/>
          </a:xfrm>
          <a:prstGeom prst="rect">
            <a:avLst/>
          </a:prstGeom>
        </p:spPr>
        <p:txBody>
          <a:bodyPr anchorCtr="0" anchor="t" bIns="91425" lIns="91425" spcFirstLastPara="1" rIns="91425" wrap="square" tIns="91425">
            <a:normAutofit fontScale="25000" lnSpcReduction="20000"/>
          </a:bodyPr>
          <a:lstStyle/>
          <a:p>
            <a:pPr indent="-298450" lvl="0" marL="457200" rtl="0" algn="l">
              <a:spcBef>
                <a:spcPts val="0"/>
              </a:spcBef>
              <a:spcAft>
                <a:spcPts val="0"/>
              </a:spcAft>
              <a:buClr>
                <a:schemeClr val="dk2"/>
              </a:buClr>
              <a:buSzPct val="100000"/>
              <a:buChar char="●"/>
            </a:pPr>
            <a:r>
              <a:rPr b="1" lang="en" sz="4400">
                <a:solidFill>
                  <a:schemeClr val="dk2"/>
                </a:solidFill>
              </a:rPr>
              <a:t>Qihang Wang</a:t>
            </a:r>
            <a:endParaRPr b="1" sz="4400">
              <a:solidFill>
                <a:schemeClr val="dk2"/>
              </a:solidFill>
            </a:endParaRPr>
          </a:p>
          <a:p>
            <a:pPr indent="0" lvl="0" marL="457200" rtl="0" algn="l">
              <a:spcBef>
                <a:spcPts val="1000"/>
              </a:spcBef>
              <a:spcAft>
                <a:spcPts val="0"/>
              </a:spcAft>
              <a:buNone/>
            </a:pPr>
            <a:r>
              <a:rPr lang="en" sz="4400">
                <a:solidFill>
                  <a:schemeClr val="dk2"/>
                </a:solidFill>
              </a:rPr>
              <a:t>User stories  - Introduction </a:t>
            </a:r>
            <a:endParaRPr sz="4400">
              <a:solidFill>
                <a:schemeClr val="dk2"/>
              </a:solidFill>
            </a:endParaRPr>
          </a:p>
          <a:p>
            <a:pPr indent="0" lvl="0" marL="457200" rtl="0" algn="l">
              <a:spcBef>
                <a:spcPts val="1000"/>
              </a:spcBef>
              <a:spcAft>
                <a:spcPts val="0"/>
              </a:spcAft>
              <a:buNone/>
            </a:pPr>
            <a:r>
              <a:rPr lang="en" sz="4400">
                <a:solidFill>
                  <a:schemeClr val="dk2"/>
                </a:solidFill>
              </a:rPr>
              <a:t>Home Page and filter Page</a:t>
            </a:r>
            <a:endParaRPr sz="4400">
              <a:solidFill>
                <a:schemeClr val="dk2"/>
              </a:solidFill>
            </a:endParaRPr>
          </a:p>
          <a:p>
            <a:pPr indent="0" lvl="0" marL="457200" rtl="0" algn="l">
              <a:spcBef>
                <a:spcPts val="1000"/>
              </a:spcBef>
              <a:spcAft>
                <a:spcPts val="0"/>
              </a:spcAft>
              <a:buNone/>
            </a:pPr>
            <a:r>
              <a:rPr lang="en" sz="4400">
                <a:solidFill>
                  <a:schemeClr val="dk2"/>
                </a:solidFill>
              </a:rPr>
              <a:t>Voice Control page (</a:t>
            </a:r>
            <a:r>
              <a:rPr lang="en" sz="4400">
                <a:solidFill>
                  <a:schemeClr val="dk2"/>
                </a:solidFill>
              </a:rPr>
              <a:t>accessibility</a:t>
            </a:r>
            <a:r>
              <a:rPr lang="en" sz="4400">
                <a:solidFill>
                  <a:schemeClr val="dk2"/>
                </a:solidFill>
              </a:rPr>
              <a:t>)</a:t>
            </a:r>
            <a:endParaRPr sz="4400">
              <a:solidFill>
                <a:schemeClr val="dk2"/>
              </a:solidFill>
            </a:endParaRPr>
          </a:p>
          <a:p>
            <a:pPr indent="-298450" lvl="0" marL="457200" rtl="0" algn="l">
              <a:spcBef>
                <a:spcPts val="1000"/>
              </a:spcBef>
              <a:spcAft>
                <a:spcPts val="0"/>
              </a:spcAft>
              <a:buClr>
                <a:schemeClr val="dk2"/>
              </a:buClr>
              <a:buSzPct val="100000"/>
              <a:buChar char="●"/>
            </a:pPr>
            <a:r>
              <a:rPr b="1" lang="en" sz="4400">
                <a:solidFill>
                  <a:schemeClr val="dk2"/>
                </a:solidFill>
              </a:rPr>
              <a:t>Zewen Gu</a:t>
            </a:r>
            <a:endParaRPr b="1" sz="4400">
              <a:solidFill>
                <a:schemeClr val="dk2"/>
              </a:solidFill>
            </a:endParaRPr>
          </a:p>
          <a:p>
            <a:pPr indent="457200" lvl="0" marL="0" rtl="0" algn="l">
              <a:spcBef>
                <a:spcPts val="1000"/>
              </a:spcBef>
              <a:spcAft>
                <a:spcPts val="0"/>
              </a:spcAft>
              <a:buNone/>
            </a:pPr>
            <a:r>
              <a:rPr lang="en" sz="4400">
                <a:solidFill>
                  <a:schemeClr val="dk2"/>
                </a:solidFill>
              </a:rPr>
              <a:t>Job Searching  and View Detail Page</a:t>
            </a:r>
            <a:endParaRPr sz="4400">
              <a:solidFill>
                <a:schemeClr val="dk2"/>
              </a:solidFill>
            </a:endParaRPr>
          </a:p>
          <a:p>
            <a:pPr indent="-298450" lvl="0" marL="457200" rtl="0" algn="l">
              <a:spcBef>
                <a:spcPts val="1000"/>
              </a:spcBef>
              <a:spcAft>
                <a:spcPts val="0"/>
              </a:spcAft>
              <a:buClr>
                <a:schemeClr val="dk2"/>
              </a:buClr>
              <a:buSzPct val="100000"/>
              <a:buChar char="●"/>
            </a:pPr>
            <a:r>
              <a:rPr b="1" lang="en" sz="4400">
                <a:solidFill>
                  <a:schemeClr val="dk2"/>
                </a:solidFill>
              </a:rPr>
              <a:t>Ziqi Pei</a:t>
            </a:r>
            <a:endParaRPr b="1" sz="4400">
              <a:solidFill>
                <a:schemeClr val="dk2"/>
              </a:solidFill>
            </a:endParaRPr>
          </a:p>
          <a:p>
            <a:pPr indent="0" lvl="0" marL="0" rtl="0" algn="l">
              <a:spcBef>
                <a:spcPts val="1000"/>
              </a:spcBef>
              <a:spcAft>
                <a:spcPts val="0"/>
              </a:spcAft>
              <a:buNone/>
            </a:pPr>
            <a:r>
              <a:rPr lang="en" sz="4400">
                <a:solidFill>
                  <a:schemeClr val="dk2"/>
                </a:solidFill>
              </a:rPr>
              <a:t>	Apply for job and favourite (My Job) Page</a:t>
            </a:r>
            <a:endParaRPr sz="4400">
              <a:solidFill>
                <a:schemeClr val="dk2"/>
              </a:solidFill>
            </a:endParaRPr>
          </a:p>
          <a:p>
            <a:pPr indent="-298450" lvl="0" marL="457200" rtl="0" algn="l">
              <a:spcBef>
                <a:spcPts val="1000"/>
              </a:spcBef>
              <a:spcAft>
                <a:spcPts val="0"/>
              </a:spcAft>
              <a:buClr>
                <a:schemeClr val="dk2"/>
              </a:buClr>
              <a:buSzPct val="100000"/>
              <a:buChar char="●"/>
            </a:pPr>
            <a:r>
              <a:rPr b="1" lang="en" sz="4400">
                <a:solidFill>
                  <a:schemeClr val="dk2"/>
                </a:solidFill>
              </a:rPr>
              <a:t>Yixiang Zhang</a:t>
            </a:r>
            <a:endParaRPr b="1" sz="4400">
              <a:solidFill>
                <a:schemeClr val="dk2"/>
              </a:solidFill>
            </a:endParaRPr>
          </a:p>
          <a:p>
            <a:pPr indent="0" lvl="0" marL="457200" rtl="0" algn="l">
              <a:spcBef>
                <a:spcPts val="1000"/>
              </a:spcBef>
              <a:spcAft>
                <a:spcPts val="0"/>
              </a:spcAft>
              <a:buNone/>
            </a:pPr>
            <a:r>
              <a:rPr lang="en" sz="4400">
                <a:solidFill>
                  <a:schemeClr val="dk2"/>
                </a:solidFill>
              </a:rPr>
              <a:t>Notification and Account Page</a:t>
            </a:r>
            <a:endParaRPr sz="4400">
              <a:solidFill>
                <a:schemeClr val="dk2"/>
              </a:solidFill>
            </a:endParaRPr>
          </a:p>
          <a:p>
            <a:pPr indent="-298450" lvl="0" marL="457200" rtl="0" algn="l">
              <a:spcBef>
                <a:spcPts val="1000"/>
              </a:spcBef>
              <a:spcAft>
                <a:spcPts val="0"/>
              </a:spcAft>
              <a:buClr>
                <a:schemeClr val="dk2"/>
              </a:buClr>
              <a:buSzPct val="100000"/>
              <a:buChar char="●"/>
            </a:pPr>
            <a:r>
              <a:rPr b="1" lang="en" sz="4400">
                <a:solidFill>
                  <a:schemeClr val="dk2"/>
                </a:solidFill>
              </a:rPr>
              <a:t>Zewen Gu</a:t>
            </a:r>
            <a:endParaRPr b="1" sz="4400">
              <a:solidFill>
                <a:schemeClr val="dk2"/>
              </a:solidFill>
            </a:endParaRPr>
          </a:p>
          <a:p>
            <a:pPr indent="0" lvl="0" marL="457200" rtl="0" algn="l">
              <a:spcBef>
                <a:spcPts val="1000"/>
              </a:spcBef>
              <a:spcAft>
                <a:spcPts val="0"/>
              </a:spcAft>
              <a:buNone/>
            </a:pPr>
            <a:r>
              <a:rPr lang="en" sz="4400">
                <a:solidFill>
                  <a:schemeClr val="dk2"/>
                </a:solidFill>
              </a:rPr>
              <a:t>Conclusion and Suggestions</a:t>
            </a:r>
            <a:endParaRPr sz="4400">
              <a:solidFill>
                <a:schemeClr val="dk2"/>
              </a:solidFill>
            </a:endParaRPr>
          </a:p>
          <a:p>
            <a:pPr indent="0" lvl="0" marL="0" rtl="0" algn="l">
              <a:spcBef>
                <a:spcPts val="1000"/>
              </a:spcBef>
              <a:spcAft>
                <a:spcPts val="0"/>
              </a:spcAft>
              <a:buNone/>
            </a:pPr>
            <a:r>
              <a:rPr lang="en" sz="1050"/>
              <a:t>	</a:t>
            </a:r>
            <a:endParaRPr sz="1050"/>
          </a:p>
          <a:p>
            <a:pPr indent="0" lvl="0" marL="0" rtl="0" algn="l">
              <a:spcBef>
                <a:spcPts val="1000"/>
              </a:spcBef>
              <a:spcAft>
                <a:spcPts val="0"/>
              </a:spcAft>
              <a:buNone/>
            </a:pPr>
            <a:r>
              <a:rPr b="1" lang="en" sz="2125"/>
              <a:t>	</a:t>
            </a:r>
            <a:endParaRPr b="1" sz="2125"/>
          </a:p>
          <a:p>
            <a:pPr indent="0" lvl="0" marL="0" rtl="0" algn="l">
              <a:spcBef>
                <a:spcPts val="1000"/>
              </a:spcBef>
              <a:spcAft>
                <a:spcPts val="1000"/>
              </a:spcAft>
              <a:buNone/>
            </a:pPr>
            <a:r>
              <a:t/>
            </a:r>
            <a:endParaRPr/>
          </a:p>
        </p:txBody>
      </p:sp>
      <p:sp>
        <p:nvSpPr>
          <p:cNvPr id="113" name="Google Shape;113;p16"/>
          <p:cNvSpPr txBox="1"/>
          <p:nvPr>
            <p:ph type="title"/>
          </p:nvPr>
        </p:nvSpPr>
        <p:spPr>
          <a:xfrm>
            <a:off x="425050" y="6083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t>Outline</a:t>
            </a:r>
            <a:endParaRPr sz="3000"/>
          </a:p>
        </p:txBody>
      </p:sp>
      <p:sp>
        <p:nvSpPr>
          <p:cNvPr id="114" name="Google Shape;114;p16"/>
          <p:cNvSpPr txBox="1"/>
          <p:nvPr>
            <p:ph idx="1" type="body"/>
          </p:nvPr>
        </p:nvSpPr>
        <p:spPr>
          <a:xfrm>
            <a:off x="4897950" y="1973675"/>
            <a:ext cx="3919200" cy="14859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b="1" lang="en" sz="3050">
                <a:solidFill>
                  <a:schemeClr val="dk2"/>
                </a:solidFill>
              </a:rPr>
              <a:t>With related design principles and accessibility guidelines</a:t>
            </a:r>
            <a:endParaRPr sz="3050"/>
          </a:p>
          <a:p>
            <a:pPr indent="0" lvl="0" marL="0" rtl="0" algn="l">
              <a:spcBef>
                <a:spcPts val="1000"/>
              </a:spcBef>
              <a:spcAft>
                <a:spcPts val="0"/>
              </a:spcAft>
              <a:buNone/>
            </a:pPr>
            <a:r>
              <a:rPr lang="en" sz="1050"/>
              <a:t>	</a:t>
            </a:r>
            <a:endParaRPr sz="1050"/>
          </a:p>
          <a:p>
            <a:pPr indent="0" lvl="0" marL="0" rtl="0" algn="l">
              <a:spcBef>
                <a:spcPts val="1000"/>
              </a:spcBef>
              <a:spcAft>
                <a:spcPts val="0"/>
              </a:spcAft>
              <a:buNone/>
            </a:pPr>
            <a:r>
              <a:rPr b="1" lang="en" sz="2125"/>
              <a:t>	</a:t>
            </a:r>
            <a:endParaRPr b="1" sz="2125"/>
          </a:p>
          <a:p>
            <a:pPr indent="0" lvl="0" marL="0" rtl="0" algn="l">
              <a:spcBef>
                <a:spcPts val="1000"/>
              </a:spcBef>
              <a:spcAft>
                <a:spcPts val="10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7"/>
          <p:cNvSpPr txBox="1"/>
          <p:nvPr>
            <p:ph idx="1" type="body"/>
          </p:nvPr>
        </p:nvSpPr>
        <p:spPr>
          <a:xfrm>
            <a:off x="365625" y="1441200"/>
            <a:ext cx="8563500" cy="3279000"/>
          </a:xfrm>
          <a:prstGeom prst="rect">
            <a:avLst/>
          </a:prstGeom>
        </p:spPr>
        <p:txBody>
          <a:bodyPr anchorCtr="0" anchor="t" bIns="91425" lIns="91425" spcFirstLastPara="1" rIns="91425" wrap="square" tIns="91425">
            <a:normAutofit fontScale="32500"/>
          </a:bodyPr>
          <a:lstStyle/>
          <a:p>
            <a:pPr indent="-318783" lvl="0" marL="457200" rtl="0" algn="l">
              <a:spcBef>
                <a:spcPts val="0"/>
              </a:spcBef>
              <a:spcAft>
                <a:spcPts val="0"/>
              </a:spcAft>
              <a:buClr>
                <a:schemeClr val="dk2"/>
              </a:buClr>
              <a:buSzPct val="100000"/>
              <a:buChar char="➔"/>
            </a:pPr>
            <a:r>
              <a:rPr lang="en" sz="4369">
                <a:solidFill>
                  <a:schemeClr val="dk2"/>
                </a:solidFill>
              </a:rPr>
              <a:t>As Rose, I want to connect with people who has no experience of raising dogs, so that I can help them with any dog-related problems.     – (job searching)</a:t>
            </a:r>
            <a:endParaRPr sz="4369">
              <a:solidFill>
                <a:schemeClr val="dk2"/>
              </a:solidFill>
            </a:endParaRPr>
          </a:p>
          <a:p>
            <a:pPr indent="0" lvl="0" marL="0" rtl="0" algn="l">
              <a:spcBef>
                <a:spcPts val="1000"/>
              </a:spcBef>
              <a:spcAft>
                <a:spcPts val="0"/>
              </a:spcAft>
              <a:buNone/>
            </a:pPr>
            <a:r>
              <a:t/>
            </a:r>
            <a:endParaRPr sz="4369">
              <a:solidFill>
                <a:schemeClr val="dk2"/>
              </a:solidFill>
            </a:endParaRPr>
          </a:p>
          <a:p>
            <a:pPr indent="-318783" lvl="0" marL="457200" rtl="0" algn="l">
              <a:spcBef>
                <a:spcPts val="1000"/>
              </a:spcBef>
              <a:spcAft>
                <a:spcPts val="0"/>
              </a:spcAft>
              <a:buSzPct val="100000"/>
              <a:buChar char="➔"/>
            </a:pPr>
            <a:r>
              <a:rPr lang="en" sz="4369">
                <a:solidFill>
                  <a:schemeClr val="dk2"/>
                </a:solidFill>
              </a:rPr>
              <a:t>As Alex,I would appreciate in-app messaging and notifications This will ensure that i receive timely updates event details and communication from organisers,allowing me to stay informed and engaged with my volunteering commitments.     – (notification)</a:t>
            </a:r>
            <a:endParaRPr sz="4369">
              <a:solidFill>
                <a:schemeClr val="dk2"/>
              </a:solidFill>
            </a:endParaRPr>
          </a:p>
          <a:p>
            <a:pPr indent="0" lvl="0" marL="0" rtl="0" algn="l">
              <a:spcBef>
                <a:spcPts val="1000"/>
              </a:spcBef>
              <a:spcAft>
                <a:spcPts val="0"/>
              </a:spcAft>
              <a:buNone/>
            </a:pPr>
            <a:r>
              <a:t/>
            </a:r>
            <a:endParaRPr sz="4369">
              <a:solidFill>
                <a:schemeClr val="dk2"/>
              </a:solidFill>
            </a:endParaRPr>
          </a:p>
          <a:p>
            <a:pPr indent="-318783" lvl="0" marL="457200" rtl="0" algn="l">
              <a:spcBef>
                <a:spcPts val="1000"/>
              </a:spcBef>
              <a:spcAft>
                <a:spcPts val="0"/>
              </a:spcAft>
              <a:buSzPct val="100000"/>
              <a:buChar char="➔"/>
            </a:pPr>
            <a:r>
              <a:rPr lang="en" sz="4369">
                <a:solidFill>
                  <a:schemeClr val="dk2"/>
                </a:solidFill>
              </a:rPr>
              <a:t>As  Jason, I want to connect with those who have psychological issues so that I can help them with any psychological issues they have.      – (accessibility)</a:t>
            </a:r>
            <a:endParaRPr sz="4369"/>
          </a:p>
          <a:p>
            <a:pPr indent="0" lvl="0" marL="0" rtl="0" algn="l">
              <a:spcBef>
                <a:spcPts val="1000"/>
              </a:spcBef>
              <a:spcAft>
                <a:spcPts val="1000"/>
              </a:spcAft>
              <a:buNone/>
            </a:pPr>
            <a:r>
              <a:t/>
            </a:r>
            <a:endParaRPr/>
          </a:p>
        </p:txBody>
      </p:sp>
      <p:sp>
        <p:nvSpPr>
          <p:cNvPr id="120" name="Google Shape;120;p17"/>
          <p:cNvSpPr txBox="1"/>
          <p:nvPr>
            <p:ph type="title"/>
          </p:nvPr>
        </p:nvSpPr>
        <p:spPr>
          <a:xfrm>
            <a:off x="365625" y="5817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t>User Stories</a:t>
            </a:r>
            <a:endParaRPr sz="3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58775" y="618025"/>
            <a:ext cx="21810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t>Home page</a:t>
            </a:r>
            <a:endParaRPr sz="3000"/>
          </a:p>
        </p:txBody>
      </p:sp>
      <p:pic>
        <p:nvPicPr>
          <p:cNvPr id="126" name="Google Shape;126;p18"/>
          <p:cNvPicPr preferRelativeResize="0"/>
          <p:nvPr/>
        </p:nvPicPr>
        <p:blipFill>
          <a:blip r:embed="rId3">
            <a:alphaModFix/>
          </a:blip>
          <a:stretch>
            <a:fillRect/>
          </a:stretch>
        </p:blipFill>
        <p:spPr>
          <a:xfrm>
            <a:off x="2557000" y="352037"/>
            <a:ext cx="2114375" cy="4439425"/>
          </a:xfrm>
          <a:prstGeom prst="rect">
            <a:avLst/>
          </a:prstGeom>
          <a:noFill/>
          <a:ln>
            <a:noFill/>
          </a:ln>
        </p:spPr>
      </p:pic>
      <p:pic>
        <p:nvPicPr>
          <p:cNvPr id="127" name="Google Shape;127;p18"/>
          <p:cNvPicPr preferRelativeResize="0"/>
          <p:nvPr/>
        </p:nvPicPr>
        <p:blipFill>
          <a:blip r:embed="rId4">
            <a:alphaModFix/>
          </a:blip>
          <a:stretch>
            <a:fillRect/>
          </a:stretch>
        </p:blipFill>
        <p:spPr>
          <a:xfrm>
            <a:off x="5520225" y="259300"/>
            <a:ext cx="2308660" cy="4838698"/>
          </a:xfrm>
          <a:prstGeom prst="rect">
            <a:avLst/>
          </a:prstGeom>
          <a:noFill/>
          <a:ln>
            <a:noFill/>
          </a:ln>
        </p:spPr>
      </p:pic>
      <p:cxnSp>
        <p:nvCxnSpPr>
          <p:cNvPr id="128" name="Google Shape;128;p18"/>
          <p:cNvCxnSpPr>
            <a:stCxn id="129" idx="6"/>
          </p:cNvCxnSpPr>
          <p:nvPr/>
        </p:nvCxnSpPr>
        <p:spPr>
          <a:xfrm flipH="1" rot="10800000">
            <a:off x="4572000" y="1415475"/>
            <a:ext cx="947100" cy="50100"/>
          </a:xfrm>
          <a:prstGeom prst="straightConnector1">
            <a:avLst/>
          </a:prstGeom>
          <a:noFill/>
          <a:ln cap="flat" cmpd="sng" w="9525">
            <a:solidFill>
              <a:srgbClr val="FF0000"/>
            </a:solidFill>
            <a:prstDash val="solid"/>
            <a:round/>
            <a:headEnd len="med" w="med" type="none"/>
            <a:tailEnd len="med" w="med" type="none"/>
          </a:ln>
        </p:spPr>
      </p:cxnSp>
      <p:sp>
        <p:nvSpPr>
          <p:cNvPr id="129" name="Google Shape;129;p18"/>
          <p:cNvSpPr/>
          <p:nvPr/>
        </p:nvSpPr>
        <p:spPr>
          <a:xfrm>
            <a:off x="4152900" y="1265475"/>
            <a:ext cx="419100" cy="400200"/>
          </a:xfrm>
          <a:prstGeom prst="ellipse">
            <a:avLst/>
          </a:prstGeom>
          <a:solidFill>
            <a:srgbClr val="000000">
              <a:alpha val="3080"/>
            </a:srgbClr>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
                                        </p:tgtEl>
                                        <p:attrNameLst>
                                          <p:attrName>style.visibility</p:attrName>
                                        </p:attrNameLst>
                                      </p:cBhvr>
                                      <p:to>
                                        <p:strVal val="visible"/>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12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19"/>
          <p:cNvPicPr preferRelativeResize="0"/>
          <p:nvPr/>
        </p:nvPicPr>
        <p:blipFill>
          <a:blip r:embed="rId3">
            <a:alphaModFix/>
          </a:blip>
          <a:stretch>
            <a:fillRect/>
          </a:stretch>
        </p:blipFill>
        <p:spPr>
          <a:xfrm>
            <a:off x="0" y="509237"/>
            <a:ext cx="2114375" cy="4439425"/>
          </a:xfrm>
          <a:prstGeom prst="rect">
            <a:avLst/>
          </a:prstGeom>
          <a:noFill/>
          <a:ln>
            <a:noFill/>
          </a:ln>
        </p:spPr>
      </p:pic>
      <p:pic>
        <p:nvPicPr>
          <p:cNvPr id="135" name="Google Shape;135;p19"/>
          <p:cNvPicPr preferRelativeResize="0"/>
          <p:nvPr/>
        </p:nvPicPr>
        <p:blipFill>
          <a:blip r:embed="rId4">
            <a:alphaModFix/>
          </a:blip>
          <a:stretch>
            <a:fillRect/>
          </a:stretch>
        </p:blipFill>
        <p:spPr>
          <a:xfrm>
            <a:off x="2114375" y="509225"/>
            <a:ext cx="2203600" cy="4618525"/>
          </a:xfrm>
          <a:prstGeom prst="rect">
            <a:avLst/>
          </a:prstGeom>
          <a:noFill/>
          <a:ln>
            <a:noFill/>
          </a:ln>
        </p:spPr>
      </p:pic>
      <p:sp>
        <p:nvSpPr>
          <p:cNvPr id="136" name="Google Shape;136;p19"/>
          <p:cNvSpPr txBox="1"/>
          <p:nvPr>
            <p:ph type="title"/>
          </p:nvPr>
        </p:nvSpPr>
        <p:spPr>
          <a:xfrm>
            <a:off x="4417575" y="509225"/>
            <a:ext cx="36279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t>Design Principles</a:t>
            </a:r>
            <a:endParaRPr sz="3000"/>
          </a:p>
        </p:txBody>
      </p:sp>
      <p:sp>
        <p:nvSpPr>
          <p:cNvPr id="137" name="Google Shape;137;p19"/>
          <p:cNvSpPr txBox="1"/>
          <p:nvPr/>
        </p:nvSpPr>
        <p:spPr>
          <a:xfrm>
            <a:off x="4497225" y="1246450"/>
            <a:ext cx="43785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rPr b="1" lang="en" sz="1500">
                <a:solidFill>
                  <a:srgbClr val="000066"/>
                </a:solidFill>
                <a:highlight>
                  <a:srgbClr val="FFFFFF"/>
                </a:highlight>
              </a:rPr>
              <a:t>Norman's Design Principles - visibility</a:t>
            </a:r>
            <a:endParaRPr b="1" sz="1500">
              <a:solidFill>
                <a:srgbClr val="000066"/>
              </a:solidFill>
              <a:highlight>
                <a:srgbClr val="FFFFFF"/>
              </a:highlight>
            </a:endParaRPr>
          </a:p>
        </p:txBody>
      </p:sp>
      <p:sp>
        <p:nvSpPr>
          <p:cNvPr id="138" name="Google Shape;138;p19"/>
          <p:cNvSpPr txBox="1"/>
          <p:nvPr/>
        </p:nvSpPr>
        <p:spPr>
          <a:xfrm>
            <a:off x="4476375" y="1863975"/>
            <a:ext cx="44202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rPr b="1" lang="en" sz="1500">
                <a:solidFill>
                  <a:srgbClr val="000066"/>
                </a:solidFill>
                <a:highlight>
                  <a:srgbClr val="FFFFFF"/>
                </a:highlight>
              </a:rPr>
              <a:t>Norman's Design Principles - mapping</a:t>
            </a:r>
            <a:endParaRPr b="1" sz="1500">
              <a:solidFill>
                <a:srgbClr val="000066"/>
              </a:solidFill>
              <a:highlight>
                <a:srgbClr val="FFFFFF"/>
              </a:highlight>
            </a:endParaRPr>
          </a:p>
        </p:txBody>
      </p:sp>
      <p:sp>
        <p:nvSpPr>
          <p:cNvPr id="139" name="Google Shape;139;p19"/>
          <p:cNvSpPr txBox="1"/>
          <p:nvPr/>
        </p:nvSpPr>
        <p:spPr>
          <a:xfrm>
            <a:off x="4476375" y="2481500"/>
            <a:ext cx="44202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rPr b="1" lang="en" sz="1500">
                <a:solidFill>
                  <a:srgbClr val="000066"/>
                </a:solidFill>
                <a:highlight>
                  <a:srgbClr val="FFFFFF"/>
                </a:highlight>
              </a:rPr>
              <a:t>Norman's Design Principles - feedback</a:t>
            </a:r>
            <a:endParaRPr b="1" sz="1500">
              <a:solidFill>
                <a:srgbClr val="000066"/>
              </a:solidFill>
              <a:highlight>
                <a:srgbClr val="FFFFFF"/>
              </a:highlight>
            </a:endParaRPr>
          </a:p>
        </p:txBody>
      </p:sp>
      <p:sp>
        <p:nvSpPr>
          <p:cNvPr id="140" name="Google Shape;140;p19"/>
          <p:cNvSpPr txBox="1"/>
          <p:nvPr/>
        </p:nvSpPr>
        <p:spPr>
          <a:xfrm>
            <a:off x="4476375" y="3099025"/>
            <a:ext cx="4420200" cy="648000"/>
          </a:xfrm>
          <a:prstGeom prst="rect">
            <a:avLst/>
          </a:prstGeom>
          <a:solidFill>
            <a:schemeClr val="lt1"/>
          </a:solid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rPr b="1" lang="en">
                <a:solidFill>
                  <a:srgbClr val="980000"/>
                </a:solidFill>
              </a:rPr>
              <a:t>Shneiderman’s 8 Golden Rules - keep users in control</a:t>
            </a:r>
            <a:endParaRPr b="1" sz="1700">
              <a:solidFill>
                <a:srgbClr val="980000"/>
              </a:solidFill>
              <a:highlight>
                <a:srgbClr val="FFFFFF"/>
              </a:highlight>
            </a:endParaRPr>
          </a:p>
        </p:txBody>
      </p:sp>
      <p:sp>
        <p:nvSpPr>
          <p:cNvPr id="141" name="Google Shape;141;p19"/>
          <p:cNvSpPr txBox="1"/>
          <p:nvPr/>
        </p:nvSpPr>
        <p:spPr>
          <a:xfrm>
            <a:off x="4476375" y="3908675"/>
            <a:ext cx="4420200" cy="648000"/>
          </a:xfrm>
          <a:prstGeom prst="rect">
            <a:avLst/>
          </a:prstGeom>
          <a:solidFill>
            <a:schemeClr val="lt1"/>
          </a:solidFill>
          <a:ln cap="flat" cmpd="sng" w="9525">
            <a:solidFill>
              <a:srgbClr val="FFFFFF"/>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500"/>
              </a:spcBef>
              <a:spcAft>
                <a:spcPts val="1500"/>
              </a:spcAft>
              <a:buNone/>
            </a:pPr>
            <a:r>
              <a:rPr b="1" lang="en">
                <a:solidFill>
                  <a:srgbClr val="980000"/>
                </a:solidFill>
              </a:rPr>
              <a:t>Shneiderman’s 8 Golden Rules - offer informative feedback</a:t>
            </a:r>
            <a:endParaRPr b="1" sz="1700">
              <a:solidFill>
                <a:srgbClr val="980000"/>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0"/>
          <p:cNvPicPr preferRelativeResize="0"/>
          <p:nvPr/>
        </p:nvPicPr>
        <p:blipFill>
          <a:blip r:embed="rId3">
            <a:alphaModFix/>
          </a:blip>
          <a:stretch>
            <a:fillRect/>
          </a:stretch>
        </p:blipFill>
        <p:spPr>
          <a:xfrm>
            <a:off x="0" y="564737"/>
            <a:ext cx="2114375" cy="4439425"/>
          </a:xfrm>
          <a:prstGeom prst="rect">
            <a:avLst/>
          </a:prstGeom>
          <a:noFill/>
          <a:ln>
            <a:noFill/>
          </a:ln>
        </p:spPr>
      </p:pic>
      <p:pic>
        <p:nvPicPr>
          <p:cNvPr id="147" name="Google Shape;147;p20"/>
          <p:cNvPicPr preferRelativeResize="0"/>
          <p:nvPr/>
        </p:nvPicPr>
        <p:blipFill>
          <a:blip r:embed="rId4">
            <a:alphaModFix/>
          </a:blip>
          <a:stretch>
            <a:fillRect/>
          </a:stretch>
        </p:blipFill>
        <p:spPr>
          <a:xfrm>
            <a:off x="2830850" y="564725"/>
            <a:ext cx="2301141" cy="4838701"/>
          </a:xfrm>
          <a:prstGeom prst="rect">
            <a:avLst/>
          </a:prstGeom>
          <a:noFill/>
          <a:ln>
            <a:noFill/>
          </a:ln>
        </p:spPr>
      </p:pic>
      <p:sp>
        <p:nvSpPr>
          <p:cNvPr id="148" name="Google Shape;148;p20"/>
          <p:cNvSpPr txBox="1"/>
          <p:nvPr>
            <p:ph type="title"/>
          </p:nvPr>
        </p:nvSpPr>
        <p:spPr>
          <a:xfrm>
            <a:off x="5277600" y="564725"/>
            <a:ext cx="36279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400"/>
              <a:t>Accessibility</a:t>
            </a:r>
            <a:r>
              <a:rPr lang="en" sz="2400"/>
              <a:t> guideline</a:t>
            </a:r>
            <a:endParaRPr sz="2400"/>
          </a:p>
        </p:txBody>
      </p:sp>
      <p:sp>
        <p:nvSpPr>
          <p:cNvPr id="149" name="Google Shape;149;p20"/>
          <p:cNvSpPr/>
          <p:nvPr/>
        </p:nvSpPr>
        <p:spPr>
          <a:xfrm>
            <a:off x="1586000" y="1870875"/>
            <a:ext cx="419100" cy="400200"/>
          </a:xfrm>
          <a:prstGeom prst="ellipse">
            <a:avLst/>
          </a:prstGeom>
          <a:solidFill>
            <a:srgbClr val="000000">
              <a:alpha val="3080"/>
            </a:srgbClr>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50" name="Google Shape;150;p20"/>
          <p:cNvCxnSpPr/>
          <p:nvPr/>
        </p:nvCxnSpPr>
        <p:spPr>
          <a:xfrm flipH="1" rot="10800000">
            <a:off x="2005100" y="2058400"/>
            <a:ext cx="844200" cy="4500"/>
          </a:xfrm>
          <a:prstGeom prst="straightConnector1">
            <a:avLst/>
          </a:prstGeom>
          <a:noFill/>
          <a:ln cap="flat" cmpd="sng" w="9525">
            <a:solidFill>
              <a:srgbClr val="FF0000"/>
            </a:solidFill>
            <a:prstDash val="solid"/>
            <a:round/>
            <a:headEnd len="med" w="med" type="none"/>
            <a:tailEnd len="med" w="med" type="none"/>
          </a:ln>
        </p:spPr>
      </p:cxnSp>
      <p:sp>
        <p:nvSpPr>
          <p:cNvPr id="151" name="Google Shape;151;p20"/>
          <p:cNvSpPr txBox="1"/>
          <p:nvPr/>
        </p:nvSpPr>
        <p:spPr>
          <a:xfrm>
            <a:off x="5400225" y="14287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WCAG Principle: Perceivable</a:t>
            </a:r>
            <a:endParaRPr/>
          </a:p>
        </p:txBody>
      </p:sp>
      <p:sp>
        <p:nvSpPr>
          <p:cNvPr id="152" name="Google Shape;152;p20"/>
          <p:cNvSpPr txBox="1"/>
          <p:nvPr/>
        </p:nvSpPr>
        <p:spPr>
          <a:xfrm>
            <a:off x="5400225" y="19800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WCAG Principle: Operable</a:t>
            </a:r>
            <a:endParaRPr/>
          </a:p>
        </p:txBody>
      </p:sp>
      <p:sp>
        <p:nvSpPr>
          <p:cNvPr id="153" name="Google Shape;153;p20"/>
          <p:cNvSpPr txBox="1"/>
          <p:nvPr/>
        </p:nvSpPr>
        <p:spPr>
          <a:xfrm>
            <a:off x="5400225" y="25314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WCAG Principle: Understandable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1"/>
          <p:cNvSpPr txBox="1"/>
          <p:nvPr>
            <p:ph type="title"/>
          </p:nvPr>
        </p:nvSpPr>
        <p:spPr>
          <a:xfrm>
            <a:off x="4572000" y="641225"/>
            <a:ext cx="3937200" cy="462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Search volunteer jobs and view job details</a:t>
            </a:r>
            <a:endParaRPr/>
          </a:p>
        </p:txBody>
      </p:sp>
      <p:pic>
        <p:nvPicPr>
          <p:cNvPr id="159" name="Google Shape;159;p21"/>
          <p:cNvPicPr preferRelativeResize="0"/>
          <p:nvPr/>
        </p:nvPicPr>
        <p:blipFill>
          <a:blip r:embed="rId3">
            <a:alphaModFix/>
          </a:blip>
          <a:stretch>
            <a:fillRect/>
          </a:stretch>
        </p:blipFill>
        <p:spPr>
          <a:xfrm>
            <a:off x="0" y="485075"/>
            <a:ext cx="2216454" cy="4658426"/>
          </a:xfrm>
          <a:prstGeom prst="rect">
            <a:avLst/>
          </a:prstGeom>
          <a:noFill/>
          <a:ln>
            <a:noFill/>
          </a:ln>
        </p:spPr>
      </p:pic>
      <p:pic>
        <p:nvPicPr>
          <p:cNvPr id="160" name="Google Shape;160;p21"/>
          <p:cNvPicPr preferRelativeResize="0"/>
          <p:nvPr/>
        </p:nvPicPr>
        <p:blipFill>
          <a:blip r:embed="rId4">
            <a:alphaModFix/>
          </a:blip>
          <a:stretch>
            <a:fillRect/>
          </a:stretch>
        </p:blipFill>
        <p:spPr>
          <a:xfrm>
            <a:off x="2216451" y="485075"/>
            <a:ext cx="2216450" cy="466699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2"/>
          <p:cNvSpPr txBox="1"/>
          <p:nvPr>
            <p:ph type="title"/>
          </p:nvPr>
        </p:nvSpPr>
        <p:spPr>
          <a:xfrm>
            <a:off x="4572000" y="663900"/>
            <a:ext cx="3937200" cy="462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Design Principles</a:t>
            </a:r>
            <a:endParaRPr/>
          </a:p>
          <a:p>
            <a:pPr indent="0" lvl="0" marL="0" rtl="0" algn="l">
              <a:spcBef>
                <a:spcPts val="0"/>
              </a:spcBef>
              <a:spcAft>
                <a:spcPts val="0"/>
              </a:spcAft>
              <a:buNone/>
            </a:pPr>
            <a:r>
              <a:t/>
            </a:r>
            <a:endParaRPr/>
          </a:p>
        </p:txBody>
      </p:sp>
      <p:sp>
        <p:nvSpPr>
          <p:cNvPr id="166" name="Google Shape;166;p22"/>
          <p:cNvSpPr txBox="1"/>
          <p:nvPr>
            <p:ph idx="1" type="body"/>
          </p:nvPr>
        </p:nvSpPr>
        <p:spPr>
          <a:xfrm>
            <a:off x="4572000" y="1254500"/>
            <a:ext cx="3858300" cy="3888900"/>
          </a:xfrm>
          <a:prstGeom prst="rect">
            <a:avLst/>
          </a:prstGeom>
        </p:spPr>
        <p:txBody>
          <a:bodyPr anchorCtr="0" anchor="t" bIns="91425" lIns="91425" spcFirstLastPara="1" rIns="91425" wrap="square" tIns="91425">
            <a:normAutofit/>
          </a:bodyPr>
          <a:lstStyle/>
          <a:p>
            <a:pPr indent="0" lvl="0" marL="0" rtl="0" algn="l">
              <a:spcBef>
                <a:spcPts val="1500"/>
              </a:spcBef>
              <a:spcAft>
                <a:spcPts val="0"/>
              </a:spcAft>
              <a:buNone/>
            </a:pPr>
            <a:r>
              <a:rPr b="1" lang="en" sz="1400">
                <a:solidFill>
                  <a:srgbClr val="980000"/>
                </a:solidFill>
                <a:latin typeface="Arial"/>
                <a:ea typeface="Arial"/>
                <a:cs typeface="Arial"/>
                <a:sym typeface="Arial"/>
              </a:rPr>
              <a:t>Shneiderman’s 8 Golden Rules - </a:t>
            </a:r>
            <a:r>
              <a:rPr b="1" lang="en" sz="1400">
                <a:solidFill>
                  <a:srgbClr val="980000"/>
                </a:solidFill>
                <a:highlight>
                  <a:srgbClr val="FFFFFF"/>
                </a:highlight>
                <a:latin typeface="Arial"/>
                <a:ea typeface="Arial"/>
                <a:cs typeface="Arial"/>
                <a:sym typeface="Arial"/>
              </a:rPr>
              <a:t>keep a consistent a familiar design</a:t>
            </a:r>
            <a:endParaRPr b="1" sz="1400">
              <a:solidFill>
                <a:srgbClr val="980000"/>
              </a:solidFill>
              <a:highlight>
                <a:srgbClr val="FFFFFF"/>
              </a:highlight>
              <a:latin typeface="Arial"/>
              <a:ea typeface="Arial"/>
              <a:cs typeface="Arial"/>
              <a:sym typeface="Arial"/>
            </a:endParaRPr>
          </a:p>
          <a:p>
            <a:pPr indent="0" lvl="0" marL="0" rtl="0" algn="l">
              <a:spcBef>
                <a:spcPts val="1500"/>
              </a:spcBef>
              <a:spcAft>
                <a:spcPts val="0"/>
              </a:spcAft>
              <a:buNone/>
            </a:pPr>
            <a:r>
              <a:rPr b="1" lang="en" sz="1400">
                <a:solidFill>
                  <a:srgbClr val="980000"/>
                </a:solidFill>
                <a:latin typeface="Arial"/>
                <a:ea typeface="Arial"/>
                <a:cs typeface="Arial"/>
                <a:sym typeface="Arial"/>
              </a:rPr>
              <a:t>Shneiderman’s 8 Golden Rules - </a:t>
            </a:r>
            <a:r>
              <a:rPr b="1" lang="en" sz="1400">
                <a:solidFill>
                  <a:srgbClr val="980000"/>
                </a:solidFill>
                <a:highlight>
                  <a:srgbClr val="FFFFFF"/>
                </a:highlight>
                <a:latin typeface="Arial"/>
                <a:ea typeface="Arial"/>
                <a:cs typeface="Arial"/>
                <a:sym typeface="Arial"/>
              </a:rPr>
              <a:t>design for users with different abilities</a:t>
            </a:r>
            <a:endParaRPr b="1" sz="1400">
              <a:solidFill>
                <a:srgbClr val="980000"/>
              </a:solidFill>
              <a:highlight>
                <a:srgbClr val="FFFFFF"/>
              </a:highlight>
              <a:latin typeface="Arial"/>
              <a:ea typeface="Arial"/>
              <a:cs typeface="Arial"/>
              <a:sym typeface="Arial"/>
            </a:endParaRPr>
          </a:p>
          <a:p>
            <a:pPr indent="0" lvl="0" marL="0" rtl="0" algn="l">
              <a:spcBef>
                <a:spcPts val="1500"/>
              </a:spcBef>
              <a:spcAft>
                <a:spcPts val="0"/>
              </a:spcAft>
              <a:buNone/>
            </a:pPr>
            <a:r>
              <a:rPr b="1" lang="en" sz="1400">
                <a:solidFill>
                  <a:srgbClr val="980000"/>
                </a:solidFill>
                <a:latin typeface="Arial"/>
                <a:ea typeface="Arial"/>
                <a:cs typeface="Arial"/>
                <a:sym typeface="Arial"/>
              </a:rPr>
              <a:t>Shneiderman’s 8 Golden Rules - </a:t>
            </a:r>
            <a:r>
              <a:rPr b="1" lang="en" sz="1400">
                <a:solidFill>
                  <a:srgbClr val="980000"/>
                </a:solidFill>
                <a:highlight>
                  <a:srgbClr val="FFFFFF"/>
                </a:highlight>
                <a:latin typeface="Arial"/>
                <a:ea typeface="Arial"/>
                <a:cs typeface="Arial"/>
                <a:sym typeface="Arial"/>
              </a:rPr>
              <a:t>Offer Informative Feedback</a:t>
            </a:r>
            <a:endParaRPr b="1" sz="1400">
              <a:solidFill>
                <a:srgbClr val="980000"/>
              </a:solidFill>
              <a:highlight>
                <a:srgbClr val="FFFFFF"/>
              </a:highlight>
              <a:latin typeface="Arial"/>
              <a:ea typeface="Arial"/>
              <a:cs typeface="Arial"/>
              <a:sym typeface="Arial"/>
            </a:endParaRPr>
          </a:p>
          <a:p>
            <a:pPr indent="0" lvl="0" marL="0" rtl="0" algn="l">
              <a:spcBef>
                <a:spcPts val="1500"/>
              </a:spcBef>
              <a:spcAft>
                <a:spcPts val="1200"/>
              </a:spcAft>
              <a:buNone/>
            </a:pPr>
            <a:r>
              <a:rPr b="1" lang="en" sz="1400">
                <a:solidFill>
                  <a:srgbClr val="980000"/>
                </a:solidFill>
                <a:latin typeface="Arial"/>
                <a:ea typeface="Arial"/>
                <a:cs typeface="Arial"/>
                <a:sym typeface="Arial"/>
              </a:rPr>
              <a:t>Shneiderman’s 8 Golden Rules - </a:t>
            </a:r>
            <a:r>
              <a:rPr b="1" lang="en" sz="1400">
                <a:solidFill>
                  <a:srgbClr val="980000"/>
                </a:solidFill>
                <a:highlight>
                  <a:srgbClr val="FFFFFF"/>
                </a:highlight>
                <a:latin typeface="Arial"/>
                <a:ea typeface="Arial"/>
                <a:cs typeface="Arial"/>
                <a:sym typeface="Arial"/>
              </a:rPr>
              <a:t>Reduce Short-term Memory Load</a:t>
            </a:r>
            <a:endParaRPr b="1" sz="1500">
              <a:solidFill>
                <a:srgbClr val="980000"/>
              </a:solidFill>
              <a:latin typeface="Arial"/>
              <a:ea typeface="Arial"/>
              <a:cs typeface="Arial"/>
              <a:sym typeface="Arial"/>
            </a:endParaRPr>
          </a:p>
        </p:txBody>
      </p:sp>
      <p:pic>
        <p:nvPicPr>
          <p:cNvPr id="167" name="Google Shape;167;p22"/>
          <p:cNvPicPr preferRelativeResize="0"/>
          <p:nvPr/>
        </p:nvPicPr>
        <p:blipFill>
          <a:blip r:embed="rId3">
            <a:alphaModFix/>
          </a:blip>
          <a:stretch>
            <a:fillRect/>
          </a:stretch>
        </p:blipFill>
        <p:spPr>
          <a:xfrm>
            <a:off x="0" y="485075"/>
            <a:ext cx="2216454" cy="4658426"/>
          </a:xfrm>
          <a:prstGeom prst="rect">
            <a:avLst/>
          </a:prstGeom>
          <a:noFill/>
          <a:ln>
            <a:noFill/>
          </a:ln>
        </p:spPr>
      </p:pic>
      <p:pic>
        <p:nvPicPr>
          <p:cNvPr id="168" name="Google Shape;168;p22"/>
          <p:cNvPicPr preferRelativeResize="0"/>
          <p:nvPr/>
        </p:nvPicPr>
        <p:blipFill>
          <a:blip r:embed="rId4">
            <a:alphaModFix/>
          </a:blip>
          <a:stretch>
            <a:fillRect/>
          </a:stretch>
        </p:blipFill>
        <p:spPr>
          <a:xfrm>
            <a:off x="2216451" y="485075"/>
            <a:ext cx="2216450" cy="46669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3"/>
          <p:cNvSpPr txBox="1"/>
          <p:nvPr>
            <p:ph type="title"/>
          </p:nvPr>
        </p:nvSpPr>
        <p:spPr>
          <a:xfrm>
            <a:off x="4532975" y="577075"/>
            <a:ext cx="4323900" cy="65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Accessibility guidelines</a:t>
            </a:r>
            <a:endParaRPr/>
          </a:p>
        </p:txBody>
      </p:sp>
      <p:sp>
        <p:nvSpPr>
          <p:cNvPr id="174" name="Google Shape;174;p23"/>
          <p:cNvSpPr txBox="1"/>
          <p:nvPr>
            <p:ph idx="1" type="body"/>
          </p:nvPr>
        </p:nvSpPr>
        <p:spPr>
          <a:xfrm>
            <a:off x="4572000" y="1296325"/>
            <a:ext cx="3846300" cy="30438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sz="1400">
                <a:solidFill>
                  <a:srgbClr val="000000"/>
                </a:solidFill>
                <a:latin typeface="Arial"/>
                <a:ea typeface="Arial"/>
                <a:cs typeface="Arial"/>
                <a:sym typeface="Arial"/>
              </a:rPr>
              <a:t>WCAG Principle: </a:t>
            </a:r>
            <a:r>
              <a:rPr lang="en" sz="1400">
                <a:solidFill>
                  <a:schemeClr val="dk2"/>
                </a:solidFill>
                <a:latin typeface="Arial"/>
                <a:ea typeface="Arial"/>
                <a:cs typeface="Arial"/>
                <a:sym typeface="Arial"/>
              </a:rPr>
              <a:t>understandable</a:t>
            </a:r>
            <a:endParaRPr sz="1600">
              <a:solidFill>
                <a:schemeClr val="dk2"/>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400">
                <a:solidFill>
                  <a:srgbClr val="000000"/>
                </a:solidFill>
                <a:latin typeface="Arial"/>
                <a:ea typeface="Arial"/>
                <a:cs typeface="Arial"/>
                <a:sym typeface="Arial"/>
              </a:rPr>
              <a:t>WCAG Principle: </a:t>
            </a:r>
            <a:r>
              <a:rPr lang="en" sz="1400">
                <a:solidFill>
                  <a:schemeClr val="dk2"/>
                </a:solidFill>
                <a:latin typeface="Arial"/>
                <a:ea typeface="Arial"/>
                <a:cs typeface="Arial"/>
                <a:sym typeface="Arial"/>
              </a:rPr>
              <a:t>perceivable</a:t>
            </a:r>
            <a:endParaRPr sz="1600">
              <a:solidFill>
                <a:schemeClr val="dk2"/>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400">
                <a:solidFill>
                  <a:srgbClr val="000000"/>
                </a:solidFill>
                <a:latin typeface="Arial"/>
                <a:ea typeface="Arial"/>
                <a:cs typeface="Arial"/>
                <a:sym typeface="Arial"/>
              </a:rPr>
              <a:t>WCAG Principle: </a:t>
            </a:r>
            <a:r>
              <a:rPr lang="en" sz="1400">
                <a:solidFill>
                  <a:schemeClr val="dk2"/>
                </a:solidFill>
                <a:latin typeface="Arial"/>
                <a:ea typeface="Arial"/>
                <a:cs typeface="Arial"/>
                <a:sym typeface="Arial"/>
              </a:rPr>
              <a:t>operable</a:t>
            </a:r>
            <a:endParaRPr sz="1600">
              <a:solidFill>
                <a:schemeClr val="dk2"/>
              </a:solidFill>
              <a:latin typeface="Arial"/>
              <a:ea typeface="Arial"/>
              <a:cs typeface="Arial"/>
              <a:sym typeface="Arial"/>
            </a:endParaRPr>
          </a:p>
        </p:txBody>
      </p:sp>
      <p:pic>
        <p:nvPicPr>
          <p:cNvPr id="175" name="Google Shape;175;p23"/>
          <p:cNvPicPr preferRelativeResize="0"/>
          <p:nvPr/>
        </p:nvPicPr>
        <p:blipFill>
          <a:blip r:embed="rId3">
            <a:alphaModFix/>
          </a:blip>
          <a:stretch>
            <a:fillRect/>
          </a:stretch>
        </p:blipFill>
        <p:spPr>
          <a:xfrm>
            <a:off x="0" y="501800"/>
            <a:ext cx="2208501" cy="4641699"/>
          </a:xfrm>
          <a:prstGeom prst="rect">
            <a:avLst/>
          </a:prstGeom>
          <a:noFill/>
          <a:ln>
            <a:noFill/>
          </a:ln>
        </p:spPr>
      </p:pic>
      <p:pic>
        <p:nvPicPr>
          <p:cNvPr id="176" name="Google Shape;176;p23"/>
          <p:cNvPicPr preferRelativeResize="0"/>
          <p:nvPr/>
        </p:nvPicPr>
        <p:blipFill>
          <a:blip r:embed="rId4">
            <a:alphaModFix/>
          </a:blip>
          <a:stretch>
            <a:fillRect/>
          </a:stretch>
        </p:blipFill>
        <p:spPr>
          <a:xfrm>
            <a:off x="2208501" y="493241"/>
            <a:ext cx="2208500" cy="465026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